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36" r:id="rId3"/>
    <p:sldId id="266" r:id="rId4"/>
    <p:sldId id="1374" r:id="rId5"/>
    <p:sldId id="1369" r:id="rId6"/>
    <p:sldId id="1368" r:id="rId7"/>
    <p:sldId id="1373" r:id="rId8"/>
    <p:sldId id="357" r:id="rId9"/>
    <p:sldId id="348" r:id="rId10"/>
    <p:sldId id="1377" r:id="rId11"/>
    <p:sldId id="1378" r:id="rId12"/>
    <p:sldId id="1381" r:id="rId13"/>
    <p:sldId id="1382" r:id="rId14"/>
    <p:sldId id="1379" r:id="rId15"/>
    <p:sldId id="1380" r:id="rId16"/>
    <p:sldId id="352" r:id="rId17"/>
    <p:sldId id="351" r:id="rId18"/>
    <p:sldId id="347" r:id="rId19"/>
    <p:sldId id="349" r:id="rId20"/>
    <p:sldId id="1375" r:id="rId21"/>
    <p:sldId id="1383" r:id="rId22"/>
    <p:sldId id="1388" r:id="rId23"/>
    <p:sldId id="1386" r:id="rId24"/>
    <p:sldId id="1385" r:id="rId25"/>
    <p:sldId id="386" r:id="rId26"/>
    <p:sldId id="1387" r:id="rId27"/>
    <p:sldId id="395" r:id="rId28"/>
    <p:sldId id="396" r:id="rId29"/>
    <p:sldId id="1397" r:id="rId30"/>
    <p:sldId id="428" r:id="rId31"/>
    <p:sldId id="431" r:id="rId32"/>
    <p:sldId id="1384" r:id="rId33"/>
    <p:sldId id="1396" r:id="rId34"/>
    <p:sldId id="1392" r:id="rId35"/>
    <p:sldId id="380" r:id="rId36"/>
    <p:sldId id="1393" r:id="rId37"/>
    <p:sldId id="1391" r:id="rId38"/>
    <p:sldId id="1389" r:id="rId39"/>
    <p:sldId id="366" r:id="rId40"/>
    <p:sldId id="389" r:id="rId41"/>
    <p:sldId id="392" r:id="rId42"/>
    <p:sldId id="394" r:id="rId43"/>
    <p:sldId id="393" r:id="rId44"/>
    <p:sldId id="1395" r:id="rId45"/>
    <p:sldId id="424" r:id="rId46"/>
    <p:sldId id="425" r:id="rId47"/>
    <p:sldId id="426" r:id="rId48"/>
    <p:sldId id="427" r:id="rId49"/>
    <p:sldId id="430" r:id="rId50"/>
    <p:sldId id="414" r:id="rId51"/>
    <p:sldId id="390" r:id="rId52"/>
    <p:sldId id="384" r:id="rId53"/>
    <p:sldId id="383" r:id="rId54"/>
    <p:sldId id="367" r:id="rId55"/>
    <p:sldId id="391" r:id="rId56"/>
    <p:sldId id="1398" r:id="rId57"/>
    <p:sldId id="268" r:id="rId58"/>
  </p:sldIdLst>
  <p:sldSz cx="12192000" cy="6858000"/>
  <p:notesSz cx="7099300" cy="10234613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4"/>
    <a:srgbClr val="E8E8E9"/>
    <a:srgbClr val="F9BFDF"/>
    <a:srgbClr val="F27FBE"/>
    <a:srgbClr val="EC409E"/>
    <a:srgbClr val="E6007E"/>
    <a:srgbClr val="03234B"/>
    <a:srgbClr val="A2A2A7"/>
    <a:srgbClr val="464650"/>
    <a:srgbClr val="ADC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48" y="52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CD1B6A1-BE2E-4772-BBD3-EC3F7BC839DE}" type="datetimeFigureOut">
              <a:rPr lang="fr-FR" smtClean="0"/>
              <a:t>07/04/2021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52D576F-E49F-4C4F-A4D0-9A8A130B9A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1C683A4-DA5F-4AC0-B623-C481774958C7}" type="datetimeFigureOut">
              <a:rPr lang="fr-FR" smtClean="0"/>
              <a:t>07/04/2021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C58E59B-3326-4FD4-8806-9EAC0DB7D607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1</a:t>
            </a:fld>
            <a:endParaRPr lang="en-US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695325"/>
            <a:ext cx="6162675" cy="3467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440946-B3FE-4062-9BAE-4125F5E6CB49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</a:t>
            </a:r>
            <a:br>
              <a:rPr lang="en-US" dirty="0"/>
            </a:br>
            <a:r>
              <a:rPr lang="en-US" dirty="0"/>
              <a:t>a picture here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pic>
        <p:nvPicPr>
          <p:cNvPr id="15" name="Graphic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/>
          <p:cNvSpPr/>
          <p:nvPr userDrawn="1"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0E33D-A8AB-45EA-9505-F85E536D9E07}" type="datetime1">
              <a:rPr lang="fr-FR" smtClean="0"/>
              <a:t>07/04/2021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2255" lvl="0" indent="-262255" algn="ctr"/>
            <a:r>
              <a:rPr lang="en-US" dirty="0"/>
              <a:t>Drag and drop a picture here (optional)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7A4D-B57F-43C3-B113-185081192FCE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BCE8-AA4C-44AB-BC63-4FB3777239A6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B3A21-5CC6-44F1-8281-4AD5AE2467F8}" type="datetime1">
              <a:rPr lang="fr-FR" smtClean="0"/>
              <a:t>07/04/2021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12192000" cy="6854862"/>
              <a:chOff x="0" y="0"/>
              <a:chExt cx="12192000" cy="685486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0"/>
                <a:ext cx="12192000" cy="6854862"/>
              </a:xfrm>
              <a:prstGeom prst="rect">
                <a:avLst/>
              </a:prstGeom>
              <a:solidFill>
                <a:srgbClr val="0023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Graphic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/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19561" y="6047363"/>
                <a:ext cx="636053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  <a:t>The STMicroelectronics corporate logo is a registered trademark of the STMicroelectronics </a:t>
                </a:r>
                <a:b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  <a:t>group of companies. All other names are the property of their respective owners</a:t>
                </a:r>
                <a:r>
                  <a:rPr lang="en-US" sz="1200" dirty="0">
                    <a:solidFill>
                      <a:srgbClr val="00234B"/>
                    </a:solidFill>
                  </a:rPr>
                  <a:t>.</a:t>
                </a:r>
              </a:p>
            </p:txBody>
          </p:sp>
          <p:pic>
            <p:nvPicPr>
              <p:cNvPr id="11" name="Graphic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sp>
        <p:nvSpPr>
          <p:cNvPr id="14" name="Rectangle 13"/>
          <p:cNvSpPr/>
          <p:nvPr userDrawn="1"/>
        </p:nvSpPr>
        <p:spPr>
          <a:xfrm>
            <a:off x="3686654" y="2228671"/>
            <a:ext cx="48186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7200" b="1" dirty="0">
                <a:solidFill>
                  <a:srgbClr val="FFFFFF"/>
                </a:solidFill>
              </a:rPr>
              <a:t>Thank you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2255" lvl="0" indent="-262255" algn="ctr"/>
            <a:r>
              <a:rPr lang="en-US" dirty="0"/>
              <a:t>Drag and drop a picture here (optional)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62A42E78-4FE3-4E16-9FB9-64A349BFE3FC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13509005-76E8-4DAB-AA06-FF9ED89EB2B0}" type="datetime1">
              <a:rPr lang="fr-FR" smtClean="0"/>
              <a:t>07/04/2021</a:t>
            </a:fld>
            <a:endParaRPr lang="fr-FR" dirty="0"/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2255" indent="-262255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60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780" indent="-26225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content/st_com/en/products/wireless-transceivers-mcus-and-modules/bluetooth-bluetooth-low-energy/bluenrg-2.html" TargetMode="External"/><Relationship Id="rId2" Type="http://schemas.openxmlformats.org/officeDocument/2006/relationships/hyperlink" Target="https://www.st.com/content/st_com/en/products/wireless-transceivers-mcus-and-modules/bluetooth-bluetooth-low-energy/bluenrg-lp.html#overview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content/st_com/en/products/embedded-software/wireless-connectivity-software/stsw-bnrg001.html" TargetMode="External"/><Relationship Id="rId2" Type="http://schemas.openxmlformats.org/officeDocument/2006/relationships/hyperlink" Target="https://www.st.com/content/st_com/en/products/embedded-software/evaluation-tool-software/stsw-bnrglp-dk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t.com/content/st_com/en/products/embedded-software/wireless-connectivity-software/stsw-bnrglp-mesh.html" TargetMode="External"/><Relationship Id="rId5" Type="http://schemas.openxmlformats.org/officeDocument/2006/relationships/hyperlink" Target="https://www.st.com/content/st_com/en/products/embedded-software/wireless-connectivity-software/stsw-bnrgui.html" TargetMode="External"/><Relationship Id="rId4" Type="http://schemas.openxmlformats.org/officeDocument/2006/relationships/hyperlink" Target="https://www.st.com/content/st_com/en/products/embedded-software/wireless-connectivity-software/stsw-bnrgflasher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t.com/content/st_com/en/products/evaluation-tools/solution-evaluation-tools/communication-and-connectivity-solution-eval-boards/steval-idb011v1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.com/content/st_com/en/products/embedded-software/wireless-connectivity-software/stsw-bnrgui.html" TargetMode="External"/><Relationship Id="rId3" Type="http://schemas.openxmlformats.org/officeDocument/2006/relationships/hyperlink" Target="https://www.st.com/content/st_com/en/products/embedded-software/wireless-connectivity-software/stsw-bnrg-mesh.html" TargetMode="External"/><Relationship Id="rId7" Type="http://schemas.openxmlformats.org/officeDocument/2006/relationships/hyperlink" Target="https://www.st.com/content/st_com/en/products/embedded-software/wireless-connectivity-software/stsw-bnrgflasher.html" TargetMode="External"/><Relationship Id="rId2" Type="http://schemas.openxmlformats.org/officeDocument/2006/relationships/hyperlink" Target="https://www.st.com/content/st_com/en/products/embedded-software/evaluation-tool-software/stsw-bluenrg1-dk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t.com/content/st_com/en/products/evaluation-tools/solution-evaluation-tools/sensor-solution-eval-boards/steval-bcn002v1b.html" TargetMode="External"/><Relationship Id="rId5" Type="http://schemas.openxmlformats.org/officeDocument/2006/relationships/hyperlink" Target="https://www.st.com/content/st_com/en/products/evaluation-tools/solution-evaluation-tools/communication-and-connectivity-solution-eval-boards/steval-idb009v1.html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www.st.com/content/st_com/en/products/evaluation-tools/solution-evaluation-tools/communication-and-connectivity-solution-eval-boards/steval-idb008v2.html" TargetMode="Externa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os.mbed.com/docs/mbed-os/v6.0/program-setup/windows-serial-driver.html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application_note/dm00718453-pcb-design-guidelines-for-the-bluenrglp-device-stmicroelectron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st.com/resource/en/application_note/dm00263000.pdf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application_note/dm00262995.pdf" TargetMode="External"/><Relationship Id="rId2" Type="http://schemas.openxmlformats.org/officeDocument/2006/relationships/hyperlink" Target="https://www.st.com/resource/en/application_note/dm00710278-bringing-up-the-bluenrglp-device-stmicroelectronics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.com/resource/en/programming_manual/dm00698052-bluetooth-le-stack-v3x-programming-guidelines-stmicroelectronics.pdf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application_note/dm00691849-bluenrglp-power-save-modes--stmicroelectronics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lekuang/MP-Tool" TargetMode="External"/><Relationship Id="rId2" Type="http://schemas.openxmlformats.org/officeDocument/2006/relationships/hyperlink" Target="https://github.com/wallekuang/MP-Tool/tags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t.com/resource/en/application_note/dm00514611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application_note/dm00514611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llekuang/BlueNRG-x-documentation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7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419101" y="2085976"/>
            <a:ext cx="11458574" cy="2929084"/>
          </a:xfrm>
        </p:spPr>
        <p:txBody>
          <a:bodyPr anchor="ctr">
            <a:normAutofit/>
          </a:bodyPr>
          <a:lstStyle/>
          <a:p>
            <a:pPr>
              <a:spcAft>
                <a:spcPct val="0"/>
              </a:spcAft>
              <a:buClr>
                <a:srgbClr val="03234B"/>
              </a:buClr>
            </a:pPr>
            <a:r>
              <a:rPr lang="en-US" dirty="0">
                <a:solidFill>
                  <a:srgbClr val="39A9DC"/>
                </a:solidFill>
              </a:rPr>
              <a:t>BlueNRG-</a:t>
            </a:r>
            <a:r>
              <a:rPr lang="zh-CN" altLang="en-US" dirty="0">
                <a:solidFill>
                  <a:srgbClr val="39A9DC"/>
                </a:solidFill>
              </a:rPr>
              <a:t>系列</a:t>
            </a:r>
            <a:r>
              <a:rPr lang="en-US" dirty="0">
                <a:solidFill>
                  <a:srgbClr val="39A9DC"/>
                </a:solidFill>
              </a:rPr>
              <a:t> </a:t>
            </a:r>
            <a:r>
              <a:rPr lang="zh-CN" altLang="en-US" dirty="0">
                <a:solidFill>
                  <a:srgbClr val="39A9DC"/>
                </a:solidFill>
              </a:rPr>
              <a:t>介绍</a:t>
            </a:r>
            <a:endParaRPr lang="en-US" sz="2400" b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15"/>
          <p:cNvSpPr>
            <a:spLocks noGrp="1"/>
          </p:cNvSpPr>
          <p:nvPr>
            <p:ph type="subTitle" idx="1"/>
          </p:nvPr>
        </p:nvSpPr>
        <p:spPr>
          <a:xfrm>
            <a:off x="727246" y="3953354"/>
            <a:ext cx="2714045" cy="1300015"/>
          </a:xfrm>
        </p:spPr>
        <p:txBody>
          <a:bodyPr/>
          <a:lstStyle/>
          <a:p>
            <a:r>
              <a:rPr lang="en-US" altLang="zh-CN" dirty="0"/>
              <a:t>ST LPRF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Arial" panose="020B0604020202020204"/>
              </a:rPr>
              <a:t>在</a:t>
            </a:r>
            <a:r>
              <a:rPr lang="en-US" altLang="zh-CN" dirty="0">
                <a:cs typeface="Arial" panose="020B0604020202020204"/>
              </a:rPr>
              <a:t>www.st.com</a:t>
            </a:r>
            <a:r>
              <a:rPr lang="zh-CN" altLang="en-US" dirty="0">
                <a:cs typeface="Arial" panose="020B0604020202020204"/>
              </a:rPr>
              <a:t>搜索 “</a:t>
            </a:r>
            <a:r>
              <a:rPr lang="en-US" altLang="zh-CN" dirty="0">
                <a:cs typeface="Arial" panose="020B0604020202020204"/>
              </a:rPr>
              <a:t>BlueNRG-1”   “BlueNRG-2”  “BlueNRG-LP</a:t>
            </a:r>
            <a:r>
              <a:rPr lang="zh-CN" altLang="en-US" dirty="0">
                <a:cs typeface="Arial" panose="020B0604020202020204"/>
              </a:rPr>
              <a:t>”</a:t>
            </a:r>
            <a:endParaRPr lang="en-US" altLang="zh-CN" dirty="0">
              <a:cs typeface="Arial" panose="020B0604020202020204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资料主页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10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179872" y="5373687"/>
            <a:ext cx="10574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BlueNRG-LP </a:t>
            </a:r>
            <a:r>
              <a:rPr lang="zh-CN" altLang="en-US" dirty="0"/>
              <a:t>主页资料：</a:t>
            </a:r>
            <a:r>
              <a:rPr lang="en-US" altLang="zh-CN" dirty="0"/>
              <a:t> </a:t>
            </a:r>
            <a:r>
              <a:rPr lang="zh-CN" altLang="en-US" dirty="0">
                <a:hlinkClick r:id="rId2"/>
              </a:rPr>
              <a:t>https://www.st.com/content/st_com/en/products/wireless-transceivers-mcus-and-modules/bluetooth-bluetooth-low-energy/bluenrg-lp.html#overview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BlueNRG-1/2 </a:t>
            </a:r>
            <a:r>
              <a:rPr lang="zh-CN" altLang="en-US" dirty="0"/>
              <a:t>主页资料： </a:t>
            </a:r>
            <a:r>
              <a:rPr lang="en-US" altLang="zh-CN" dirty="0">
                <a:hlinkClick r:id="rId3"/>
              </a:rPr>
              <a:t>https://www.st.com/content/st_com/en/products/wireless-transceivers-mcus-and-modules/bluetooth-bluetooth-low-energy/bluenrg-2.html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45" y="1926601"/>
            <a:ext cx="6843252" cy="31274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hlinkClick r:id="rId2" tooltip="STSW-BNRGLP-DK"/>
              </a:rPr>
              <a:t>STSW-BNRGLP-DK</a:t>
            </a:r>
            <a:r>
              <a:rPr lang="en-US" altLang="zh-CN" b="1" dirty="0"/>
              <a:t> 		// </a:t>
            </a:r>
            <a:r>
              <a:rPr lang="en-US" altLang="zh-CN" dirty="0"/>
              <a:t>SDK</a:t>
            </a:r>
            <a:endParaRPr lang="en-US" altLang="zh-CN" sz="1800" dirty="0"/>
          </a:p>
          <a:p>
            <a:r>
              <a:rPr lang="en-US" altLang="zh-CN" b="1" dirty="0">
                <a:hlinkClick r:id="rId3" tooltip="STSW-BNRG001"/>
              </a:rPr>
              <a:t>STSW-BNRG001</a:t>
            </a:r>
            <a:r>
              <a:rPr lang="en-US" altLang="zh-CN" b="1" dirty="0"/>
              <a:t>			// </a:t>
            </a:r>
            <a:r>
              <a:rPr lang="en-US" altLang="zh-CN" dirty="0"/>
              <a:t>BlueNRG </a:t>
            </a:r>
            <a:r>
              <a:rPr lang="zh-CN" altLang="en-US" dirty="0"/>
              <a:t>功耗评估工具</a:t>
            </a:r>
            <a:endParaRPr lang="en-US" altLang="zh-CN" sz="3600" b="1" dirty="0"/>
          </a:p>
          <a:p>
            <a:r>
              <a:rPr lang="en-US" altLang="zh-CN" b="1" dirty="0">
                <a:hlinkClick r:id="rId4" tooltip="STSW-BNRGFLASHER"/>
              </a:rPr>
              <a:t>STSW-BNRGFLASHER</a:t>
            </a:r>
            <a:r>
              <a:rPr lang="en-US" altLang="zh-CN" b="1" dirty="0"/>
              <a:t>		// </a:t>
            </a:r>
            <a:r>
              <a:rPr lang="zh-CN" altLang="en-US" b="1" dirty="0"/>
              <a:t>下载工具</a:t>
            </a:r>
            <a:endParaRPr lang="en-US" altLang="zh-CN" b="1" dirty="0"/>
          </a:p>
          <a:p>
            <a:r>
              <a:rPr lang="en-US" altLang="zh-CN" b="1" dirty="0">
                <a:hlinkClick r:id="rId5" tooltip="STSW-BNRGUI"/>
              </a:rPr>
              <a:t>STSW-BNRGUI</a:t>
            </a:r>
            <a:r>
              <a:rPr lang="en-US" altLang="zh-CN" b="1" dirty="0"/>
              <a:t>			// RF</a:t>
            </a:r>
            <a:r>
              <a:rPr lang="zh-CN" altLang="en-US" b="1" dirty="0"/>
              <a:t>测试 协议栈学习或者评估工具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>
                <a:hlinkClick r:id="rId6" tooltip="STSW-BNRGLP-Mesh"/>
              </a:rPr>
              <a:t>STSW-BNRGLP-Mesh</a:t>
            </a:r>
            <a:r>
              <a:rPr lang="en-US" altLang="zh-CN" b="1" dirty="0"/>
              <a:t> 		// </a:t>
            </a:r>
            <a:r>
              <a:rPr lang="zh-CN" altLang="en-US" b="1" dirty="0"/>
              <a:t>可选安装，</a:t>
            </a:r>
            <a:r>
              <a:rPr lang="en-US" altLang="zh-CN" b="1" dirty="0"/>
              <a:t>Mesh SDK</a:t>
            </a:r>
          </a:p>
          <a:p>
            <a:endParaRPr lang="en-US" altLang="zh-CN" b="1" dirty="0"/>
          </a:p>
          <a:p>
            <a:pPr marL="269875" lvl="1" indent="0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BlueNRG-LP </a:t>
            </a:r>
            <a:r>
              <a:rPr lang="zh-CN" altLang="en-US" dirty="0"/>
              <a:t>需要下载安装的软件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11</a:t>
            </a:fld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安装后</a:t>
            </a:r>
            <a:r>
              <a:rPr lang="en-US" altLang="zh-CN" dirty="0"/>
              <a:t>SDK</a:t>
            </a:r>
            <a:r>
              <a:rPr lang="zh-CN" altLang="en-US" dirty="0"/>
              <a:t>的路径与资料索引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12</a:t>
            </a:fld>
            <a:endParaRPr lang="fr-F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09" y="948005"/>
            <a:ext cx="9473181" cy="59050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81" y="990290"/>
            <a:ext cx="7632637" cy="554164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</a:t>
            </a:r>
            <a:r>
              <a:rPr lang="zh-CN" altLang="en-US" dirty="0"/>
              <a:t>资料索引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13</a:t>
            </a:fld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hlinkClick r:id="rId2" tooltip="STEVAL-IDB011V1"/>
              </a:rPr>
              <a:t>STEVAL-IDB011V1</a:t>
            </a:r>
            <a:r>
              <a:rPr lang="en-US" altLang="zh-CN" b="1" dirty="0"/>
              <a:t>  // </a:t>
            </a:r>
            <a:r>
              <a:rPr lang="zh-CN" altLang="en-US" sz="1600" b="1" dirty="0"/>
              <a:t>开发板资料</a:t>
            </a:r>
            <a:endParaRPr lang="en-US" altLang="zh-CN" sz="1600" b="1" dirty="0"/>
          </a:p>
          <a:p>
            <a:r>
              <a:rPr lang="zh-CN" altLang="en-US" sz="1800" b="1" dirty="0"/>
              <a:t>刚拿到开发板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里面可能默认的是</a:t>
            </a:r>
            <a:r>
              <a:rPr lang="en-US" altLang="zh-CN" sz="1800" b="1" dirty="0"/>
              <a:t>Sensor Demo</a:t>
            </a:r>
            <a:r>
              <a:rPr lang="zh-CN" altLang="en-US" sz="1800" b="1" dirty="0"/>
              <a:t>（带睡眠）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调试下载需要按住</a:t>
            </a:r>
            <a:r>
              <a:rPr lang="en-US" altLang="zh-CN" sz="1800" b="1" dirty="0"/>
              <a:t>PUSH1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boot</a:t>
            </a:r>
            <a:r>
              <a:rPr lang="zh-CN" altLang="en-US" sz="1800" b="1" dirty="0"/>
              <a:t>引脚）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然后按一下复位按键并松开，然后再松开</a:t>
            </a:r>
            <a:r>
              <a:rPr lang="en-US" altLang="zh-CN" sz="1800" b="1" dirty="0"/>
              <a:t>PUSH1.</a:t>
            </a:r>
            <a:endParaRPr lang="zh-CN" alt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认识评估</a:t>
            </a:r>
            <a:r>
              <a:rPr lang="en-US" altLang="zh-CN" dirty="0"/>
              <a:t>BlueNRG-LP</a:t>
            </a:r>
            <a:r>
              <a:rPr lang="zh-CN" altLang="en-US" dirty="0"/>
              <a:t>的评估板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14</a:t>
            </a:fld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043" y="2564084"/>
            <a:ext cx="6686468" cy="41955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SDK</a:t>
            </a:r>
            <a:endParaRPr lang="en-US" altLang="zh-CN" dirty="0">
              <a:hlinkClick r:id="rId2" tooltip="STSW-BLUENRG1-DK"/>
            </a:endParaRPr>
          </a:p>
          <a:p>
            <a:pPr lvl="1"/>
            <a:r>
              <a:rPr lang="en-US" altLang="zh-CN" b="1" dirty="0">
                <a:hlinkClick r:id="rId2" tooltip="STSW-BLUENRG1-DK"/>
              </a:rPr>
              <a:t>STSW-BLUENRG1-DK</a:t>
            </a:r>
            <a:endParaRPr lang="en-US" altLang="zh-CN" b="1" dirty="0"/>
          </a:p>
          <a:p>
            <a:pPr lvl="1"/>
            <a:r>
              <a:rPr lang="en-US" altLang="zh-CN" b="1" dirty="0">
                <a:hlinkClick r:id="rId3" tooltip="STSW-BNRG-Mesh"/>
              </a:rPr>
              <a:t>STSW-BNRG-Mesh</a:t>
            </a:r>
            <a:endParaRPr lang="en-US" altLang="zh-CN" b="1" dirty="0">
              <a:hlinkClick r:id="rId2" tooltip="STSW-BLUENRG1-DK"/>
            </a:endParaRPr>
          </a:p>
          <a:p>
            <a:r>
              <a:rPr lang="zh-CN" altLang="en-US" dirty="0"/>
              <a:t>评估工具</a:t>
            </a:r>
            <a:endParaRPr lang="en-US" altLang="zh-CN" dirty="0"/>
          </a:p>
          <a:p>
            <a:pPr lvl="1"/>
            <a:r>
              <a:rPr lang="en-US" altLang="zh-CN" b="1" dirty="0">
                <a:hlinkClick r:id="rId4" tooltip="STEVAL-IDB008V2"/>
              </a:rPr>
              <a:t>STEVAL-IDB008V2</a:t>
            </a:r>
            <a:endParaRPr lang="en-US" altLang="zh-CN" b="1" dirty="0"/>
          </a:p>
          <a:p>
            <a:pPr lvl="1"/>
            <a:r>
              <a:rPr lang="en-US" altLang="zh-CN" b="1" dirty="0">
                <a:hlinkClick r:id="rId5" tooltip="STEVAL-IDB009V1"/>
              </a:rPr>
              <a:t>STEVAL-IDB009V1</a:t>
            </a:r>
            <a:endParaRPr lang="en-US" altLang="zh-CN" b="1" dirty="0"/>
          </a:p>
          <a:p>
            <a:pPr lvl="1"/>
            <a:r>
              <a:rPr lang="en-US" altLang="zh-CN" b="1" dirty="0">
                <a:hlinkClick r:id="rId6" tooltip="STEVAL-BCN002V1B"/>
              </a:rPr>
              <a:t>STEVAL-BCN002V1B</a:t>
            </a:r>
            <a:endParaRPr lang="en-US" altLang="zh-CN" b="1" dirty="0">
              <a:hlinkClick r:id="rId2" tooltip="STSW-BLUENRG1-DK"/>
            </a:endParaRPr>
          </a:p>
          <a:p>
            <a:r>
              <a:rPr lang="en-US" altLang="zh-CN" b="1" dirty="0">
                <a:hlinkClick r:id="rId7" tooltip="STSW-BNRGFLASHER"/>
              </a:rPr>
              <a:t>STSW-BNRGFLASHER</a:t>
            </a:r>
            <a:r>
              <a:rPr lang="en-US" altLang="zh-CN" b="1" dirty="0"/>
              <a:t>	   // </a:t>
            </a:r>
            <a:r>
              <a:rPr lang="zh-CN" altLang="en-US" b="1" dirty="0"/>
              <a:t>下载工具</a:t>
            </a:r>
            <a:endParaRPr lang="en-US" altLang="zh-CN" b="1" dirty="0"/>
          </a:p>
          <a:p>
            <a:r>
              <a:rPr lang="en-US" altLang="zh-CN" b="1" dirty="0">
                <a:hlinkClick r:id="rId8" tooltip="STSW-BNRGUI"/>
              </a:rPr>
              <a:t>STSW-BNRGUI</a:t>
            </a:r>
            <a:r>
              <a:rPr lang="en-US" altLang="zh-CN" b="1" dirty="0"/>
              <a:t>	</a:t>
            </a:r>
            <a:r>
              <a:rPr lang="en-US" altLang="zh-CN" sz="1800" b="1" dirty="0"/>
              <a:t>// RF</a:t>
            </a:r>
            <a:r>
              <a:rPr lang="zh-CN" altLang="en-US" sz="1800" b="1" dirty="0"/>
              <a:t>测试 协议栈学习或者评估工具</a:t>
            </a:r>
            <a:endParaRPr lang="en-US" altLang="zh-CN" sz="1800" b="1" dirty="0"/>
          </a:p>
          <a:p>
            <a:pPr marL="0" indent="0">
              <a:buNone/>
            </a:pPr>
            <a:endParaRPr lang="en-US" altLang="zh-CN" b="1" dirty="0"/>
          </a:p>
          <a:p>
            <a:endParaRPr lang="en-US" altLang="zh-CN" b="1" dirty="0">
              <a:hlinkClick r:id="rId2" tooltip="STSW-BLUENRG1-DK"/>
            </a:endParaRPr>
          </a:p>
          <a:p>
            <a:endParaRPr lang="en-US" altLang="zh-CN" b="1" dirty="0">
              <a:hlinkClick r:id="rId2" tooltip="STSW-BLUENRG1-DK"/>
            </a:endParaRPr>
          </a:p>
          <a:p>
            <a:endParaRPr lang="en-US" altLang="zh-CN" b="1" dirty="0">
              <a:hlinkClick r:id="rId2" tooltip="STSW-BLUENRG1-DK"/>
            </a:endParaRPr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BlueNRG-1/2 </a:t>
            </a:r>
            <a:r>
              <a:rPr lang="zh-CN" altLang="en-US" dirty="0"/>
              <a:t>主要需要安装的软件与评估工具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4214" y="4102673"/>
            <a:ext cx="3798584" cy="1727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0808" y="1378604"/>
            <a:ext cx="4359024" cy="24368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2805" y="1304924"/>
            <a:ext cx="5355235" cy="4608512"/>
          </a:xfrm>
        </p:spPr>
        <p:txBody>
          <a:bodyPr/>
          <a:lstStyle/>
          <a:p>
            <a:r>
              <a:rPr lang="zh-CN" altLang="en-US" sz="1800" dirty="0"/>
              <a:t>安装</a:t>
            </a:r>
            <a:r>
              <a:rPr lang="en-US" altLang="zh-CN" sz="1800" dirty="0"/>
              <a:t>”IAR Embedded Workbench for Arm”  V8.40</a:t>
            </a:r>
            <a:r>
              <a:rPr lang="zh-CN" altLang="en-US" sz="1800" dirty="0"/>
              <a:t>以上版本</a:t>
            </a:r>
            <a:r>
              <a:rPr lang="en-US" altLang="zh-CN" sz="1800" dirty="0"/>
              <a:t>(</a:t>
            </a:r>
            <a:r>
              <a:rPr lang="zh-CN" altLang="en-US" sz="1800" dirty="0"/>
              <a:t>包含</a:t>
            </a:r>
            <a:r>
              <a:rPr lang="en-US" altLang="zh-CN" sz="1800" dirty="0"/>
              <a:t>)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执行</a:t>
            </a:r>
            <a:r>
              <a:rPr lang="en-US" altLang="zh-CN" sz="1800" dirty="0"/>
              <a:t>LP SDK1.0.0</a:t>
            </a:r>
            <a:r>
              <a:rPr lang="zh-CN" altLang="en-US" sz="1800" dirty="0"/>
              <a:t>软件包目录“</a:t>
            </a:r>
            <a:r>
              <a:rPr lang="en-US" altLang="zh-CN" sz="1800" dirty="0" err="1"/>
              <a:t>BlueNRG</a:t>
            </a:r>
            <a:r>
              <a:rPr lang="en-US" altLang="zh-CN" sz="1800" dirty="0"/>
              <a:t>-LP DK 1.0.0\Utility</a:t>
            </a:r>
            <a:r>
              <a:rPr lang="zh-CN" altLang="en-US" sz="1800" dirty="0"/>
              <a:t>”下工具“</a:t>
            </a:r>
            <a:r>
              <a:rPr lang="en-US" altLang="zh-CN" sz="1800" dirty="0"/>
              <a:t>EWARM_BlueNRG-LP_Flasher_2.0.0.exe</a:t>
            </a:r>
            <a:r>
              <a:rPr lang="zh-CN" altLang="en-US" sz="1800" dirty="0"/>
              <a:t>”。</a:t>
            </a:r>
            <a:endParaRPr lang="en-US" altLang="zh-CN" sz="1800" dirty="0"/>
          </a:p>
          <a:p>
            <a:r>
              <a:rPr lang="zh-CN" altLang="en-US" sz="1800" dirty="0"/>
              <a:t>将同目录下“</a:t>
            </a:r>
            <a:r>
              <a:rPr lang="en-US" altLang="zh-CN" sz="1800" dirty="0"/>
              <a:t>arm</a:t>
            </a:r>
            <a:r>
              <a:rPr lang="zh-CN" altLang="en-US" sz="1800" dirty="0"/>
              <a:t>”子目录拷贝到</a:t>
            </a:r>
            <a:r>
              <a:rPr lang="en-US" altLang="zh-CN" sz="1800" dirty="0"/>
              <a:t>IAR</a:t>
            </a:r>
            <a:r>
              <a:rPr lang="zh-CN" altLang="en-US" sz="1800" dirty="0"/>
              <a:t>安装目录“</a:t>
            </a:r>
            <a:r>
              <a:rPr lang="en-US" altLang="zh-CN" sz="1800" dirty="0"/>
              <a:t>C:\Program Files (x86)\IAR Systems\Embedded Workbench 8.3</a:t>
            </a:r>
            <a:r>
              <a:rPr lang="zh-CN" altLang="en-US" sz="1800" dirty="0"/>
              <a:t>”，允许覆盖。</a:t>
            </a:r>
            <a:endParaRPr lang="en-US" altLang="zh-CN" sz="1800" dirty="0"/>
          </a:p>
          <a:p>
            <a:r>
              <a:rPr lang="zh-CN" altLang="en-US" sz="1800" dirty="0"/>
              <a:t>在</a:t>
            </a:r>
            <a:r>
              <a:rPr lang="en-US" altLang="zh-CN" sz="1800" dirty="0"/>
              <a:t>IAR</a:t>
            </a:r>
            <a:r>
              <a:rPr lang="zh-CN" altLang="en-US" sz="1800" dirty="0"/>
              <a:t>中打开</a:t>
            </a:r>
            <a:r>
              <a:rPr lang="en-US" altLang="zh-CN" sz="1800" dirty="0"/>
              <a:t>LP SDK1.0.0</a:t>
            </a:r>
            <a:r>
              <a:rPr lang="zh-CN" altLang="en-US" sz="1800" dirty="0"/>
              <a:t>中的</a:t>
            </a:r>
            <a:r>
              <a:rPr lang="en-US" altLang="zh-CN" sz="1800" dirty="0"/>
              <a:t>demo project</a:t>
            </a:r>
            <a:r>
              <a:rPr lang="zh-CN" altLang="en-US" sz="1800" dirty="0"/>
              <a:t>，在</a:t>
            </a:r>
            <a:r>
              <a:rPr lang="en-US" altLang="zh-CN" sz="1800" dirty="0"/>
              <a:t>project option</a:t>
            </a:r>
            <a:r>
              <a:rPr lang="zh-CN" altLang="en-US" sz="1800" dirty="0"/>
              <a:t>窗口，可以</a:t>
            </a:r>
            <a:r>
              <a:rPr lang="en-US" altLang="zh-CN" sz="1800" dirty="0"/>
              <a:t>check</a:t>
            </a:r>
            <a:r>
              <a:rPr lang="zh-CN" altLang="en-US" sz="1800" dirty="0"/>
              <a:t>到</a:t>
            </a:r>
            <a:r>
              <a:rPr lang="en-US" altLang="zh-CN" sz="1800" dirty="0"/>
              <a:t>LP</a:t>
            </a:r>
            <a:r>
              <a:rPr lang="zh-CN" altLang="en-US" sz="1800" dirty="0"/>
              <a:t>的芯片型号。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IAR</a:t>
            </a:r>
            <a:r>
              <a:rPr lang="zh-CN" altLang="en-US" dirty="0"/>
              <a:t>中添加</a:t>
            </a:r>
            <a:r>
              <a:rPr lang="en-US" altLang="zh-CN" dirty="0"/>
              <a:t>LP</a:t>
            </a:r>
            <a:r>
              <a:rPr lang="zh-CN" altLang="en-US" dirty="0"/>
              <a:t>设备类型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16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528" y="1348387"/>
            <a:ext cx="5355235" cy="4792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68626" y="5340626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i="1" dirty="0">
                <a:solidFill>
                  <a:srgbClr val="FF0000"/>
                </a:solidFill>
              </a:rPr>
              <a:t>必须</a:t>
            </a:r>
            <a:r>
              <a:rPr lang="en-US" altLang="zh-CN" i="1" dirty="0">
                <a:solidFill>
                  <a:srgbClr val="FF0000"/>
                </a:solidFill>
              </a:rPr>
              <a:t>follow</a:t>
            </a:r>
            <a:r>
              <a:rPr lang="zh-CN" altLang="en-US" i="1" dirty="0">
                <a:solidFill>
                  <a:srgbClr val="FF0000"/>
                </a:solidFill>
              </a:rPr>
              <a:t>以上步骤，否则在</a:t>
            </a:r>
            <a:r>
              <a:rPr lang="en-US" altLang="zh-CN" i="1" dirty="0">
                <a:solidFill>
                  <a:srgbClr val="FF0000"/>
                </a:solidFill>
              </a:rPr>
              <a:t>IAR</a:t>
            </a:r>
            <a:r>
              <a:rPr lang="zh-CN" altLang="en-US" i="1" dirty="0">
                <a:solidFill>
                  <a:srgbClr val="FF0000"/>
                </a:solidFill>
              </a:rPr>
              <a:t>中编译无法通过。</a:t>
            </a:r>
            <a:endParaRPr lang="en-US" i="1" dirty="0" err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2806" y="1304924"/>
            <a:ext cx="6489056" cy="4608512"/>
          </a:xfrm>
        </p:spPr>
        <p:txBody>
          <a:bodyPr/>
          <a:lstStyle/>
          <a:p>
            <a:r>
              <a:rPr lang="en-US" altLang="zh-CN" sz="1800" dirty="0"/>
              <a:t>Keil </a:t>
            </a:r>
            <a:r>
              <a:rPr lang="en-US" altLang="zh-CN" sz="1800" dirty="0" err="1"/>
              <a:t>uVision</a:t>
            </a:r>
            <a:r>
              <a:rPr lang="zh-CN" altLang="en-US" sz="1800" dirty="0"/>
              <a:t>中打开 “</a:t>
            </a:r>
            <a:r>
              <a:rPr lang="en-US" altLang="zh-CN" sz="1800" dirty="0"/>
              <a:t>Pack Installer</a:t>
            </a:r>
            <a:r>
              <a:rPr lang="zh-CN" altLang="en-US" sz="1800" dirty="0"/>
              <a:t>”</a:t>
            </a:r>
            <a:endParaRPr lang="en-US" altLang="zh-CN" sz="1800" dirty="0"/>
          </a:p>
          <a:p>
            <a:pPr lvl="1"/>
            <a:r>
              <a:rPr lang="en-US" altLang="zh-CN" sz="1400" dirty="0" err="1"/>
              <a:t>Project</a:t>
            </a:r>
            <a:r>
              <a:rPr lang="en-US" altLang="zh-CN" sz="1400" dirty="0" err="1">
                <a:sym typeface="Wingdings" panose="05000000000000000000" pitchFamily="2" charset="2"/>
              </a:rPr>
              <a:t>ManagerPack</a:t>
            </a:r>
            <a:r>
              <a:rPr lang="en-US" altLang="zh-CN" sz="1400" dirty="0">
                <a:sym typeface="Wingdings" panose="05000000000000000000" pitchFamily="2" charset="2"/>
              </a:rPr>
              <a:t> Installer</a:t>
            </a:r>
            <a:endParaRPr lang="en-US" altLang="zh-CN" sz="1400" dirty="0"/>
          </a:p>
          <a:p>
            <a:r>
              <a:rPr lang="zh-CN" altLang="en-US" sz="1800" dirty="0"/>
              <a:t>在</a:t>
            </a:r>
            <a:r>
              <a:rPr lang="en-US" altLang="zh-CN" sz="1800" dirty="0"/>
              <a:t>Pack Installer</a:t>
            </a:r>
            <a:r>
              <a:rPr lang="zh-CN" altLang="en-US" sz="1800" dirty="0"/>
              <a:t>界面中打开</a:t>
            </a:r>
            <a:r>
              <a:rPr lang="en-US" altLang="zh-CN" sz="1800" dirty="0"/>
              <a:t>”Import”</a:t>
            </a:r>
            <a:r>
              <a:rPr lang="zh-CN" altLang="en-US" sz="1800" dirty="0"/>
              <a:t>界面</a:t>
            </a:r>
            <a:endParaRPr lang="en-US" altLang="zh-CN" sz="1800" dirty="0"/>
          </a:p>
          <a:p>
            <a:pPr lvl="1"/>
            <a:r>
              <a:rPr lang="zh-CN" altLang="en-US" sz="1400" dirty="0"/>
              <a:t>“</a:t>
            </a:r>
            <a:r>
              <a:rPr lang="en-US" altLang="zh-CN" sz="1400" dirty="0" err="1"/>
              <a:t>File</a:t>
            </a:r>
            <a:r>
              <a:rPr lang="en-US" altLang="zh-CN" sz="1400" dirty="0" err="1">
                <a:sym typeface="Wingdings" panose="05000000000000000000" pitchFamily="2" charset="2"/>
              </a:rPr>
              <a:t></a:t>
            </a:r>
            <a:r>
              <a:rPr lang="en-US" altLang="zh-CN" sz="1400" dirty="0" err="1"/>
              <a:t>Import</a:t>
            </a:r>
            <a:r>
              <a:rPr lang="zh-CN" altLang="en-US" sz="1400" dirty="0"/>
              <a:t>”</a:t>
            </a:r>
            <a:endParaRPr lang="en-US" altLang="zh-CN" sz="1400" dirty="0"/>
          </a:p>
          <a:p>
            <a:r>
              <a:rPr lang="zh-CN" altLang="en-US" sz="1800" dirty="0"/>
              <a:t>选择</a:t>
            </a:r>
            <a:r>
              <a:rPr lang="en-US" altLang="zh-CN" sz="1800" dirty="0"/>
              <a:t>LP SDK1.0.0</a:t>
            </a:r>
            <a:r>
              <a:rPr lang="zh-CN" altLang="en-US" sz="1800" dirty="0"/>
              <a:t>软件包目录“</a:t>
            </a:r>
            <a:r>
              <a:rPr lang="en-US" altLang="zh-CN" sz="1800" dirty="0" err="1"/>
              <a:t>BlueNRG</a:t>
            </a:r>
            <a:r>
              <a:rPr lang="en-US" altLang="zh-CN" sz="1800" dirty="0"/>
              <a:t>-LP DK 1.0.0\Utility</a:t>
            </a:r>
            <a:r>
              <a:rPr lang="zh-CN" altLang="en-US" sz="1800" dirty="0"/>
              <a:t>”下的文件“</a:t>
            </a:r>
            <a:r>
              <a:rPr lang="en-US" altLang="zh-CN" sz="1800" dirty="0"/>
              <a:t>Keil.STBlueNRG-LP_DFP.2.0.0.pack</a:t>
            </a:r>
            <a:r>
              <a:rPr lang="zh-CN" altLang="en-US" sz="1800" dirty="0"/>
              <a:t>”</a:t>
            </a:r>
            <a:endParaRPr lang="en-US" altLang="zh-CN" sz="1800" dirty="0"/>
          </a:p>
          <a:p>
            <a:r>
              <a:rPr lang="zh-CN" altLang="en-US" sz="1800" dirty="0"/>
              <a:t>完成添加后在</a:t>
            </a:r>
            <a:r>
              <a:rPr lang="en-US" altLang="zh-CN" sz="1800" dirty="0"/>
              <a:t>Keil </a:t>
            </a:r>
            <a:r>
              <a:rPr lang="zh-CN" altLang="en-US" sz="1800" dirty="0"/>
              <a:t>的</a:t>
            </a:r>
            <a:r>
              <a:rPr lang="en-US" altLang="zh-CN" sz="1800" dirty="0"/>
              <a:t>Device Database</a:t>
            </a:r>
            <a:r>
              <a:rPr lang="zh-CN" altLang="en-US" sz="1800" dirty="0"/>
              <a:t>中在</a:t>
            </a:r>
            <a:r>
              <a:rPr lang="en-US" altLang="zh-CN" sz="1800" dirty="0"/>
              <a:t>STMicroelectronics</a:t>
            </a:r>
            <a:r>
              <a:rPr lang="zh-CN" altLang="en-US" sz="1800" dirty="0"/>
              <a:t>分支下找到</a:t>
            </a:r>
            <a:r>
              <a:rPr lang="en-US" altLang="zh-CN" sz="1800" dirty="0"/>
              <a:t>LP</a:t>
            </a:r>
            <a:r>
              <a:rPr lang="zh-CN" altLang="en-US" sz="1800" dirty="0"/>
              <a:t>系列芯片。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KEIL</a:t>
            </a:r>
            <a:r>
              <a:rPr lang="zh-CN" altLang="en-US" dirty="0"/>
              <a:t>中添加</a:t>
            </a:r>
            <a:r>
              <a:rPr lang="en-US" altLang="zh-CN" dirty="0"/>
              <a:t>LP</a:t>
            </a:r>
            <a:r>
              <a:rPr lang="zh-CN" altLang="en-US" dirty="0"/>
              <a:t>设备类型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17</a:t>
            </a:fld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768626" y="5340626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i="1" dirty="0">
                <a:solidFill>
                  <a:srgbClr val="FF0000"/>
                </a:solidFill>
              </a:rPr>
              <a:t>必须</a:t>
            </a:r>
            <a:r>
              <a:rPr lang="en-US" altLang="zh-CN" i="1" dirty="0">
                <a:solidFill>
                  <a:srgbClr val="FF0000"/>
                </a:solidFill>
              </a:rPr>
              <a:t>follow</a:t>
            </a:r>
            <a:r>
              <a:rPr lang="zh-CN" altLang="en-US" i="1" dirty="0">
                <a:solidFill>
                  <a:srgbClr val="FF0000"/>
                </a:solidFill>
              </a:rPr>
              <a:t>以上步骤，否则目前编译无法通过。</a:t>
            </a:r>
            <a:endParaRPr lang="en-US" i="1" dirty="0" err="1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49" y="1063022"/>
            <a:ext cx="5021779" cy="26330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6905105" y="3887607"/>
            <a:ext cx="5021323" cy="2565301"/>
            <a:chOff x="6905105" y="3887607"/>
            <a:chExt cx="5021323" cy="2565301"/>
          </a:xfrm>
        </p:grpSpPr>
        <p:pic>
          <p:nvPicPr>
            <p:cNvPr id="10" name="Picture 1" descr="image00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105" y="3887607"/>
              <a:ext cx="3426103" cy="256530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3753" y="4749296"/>
              <a:ext cx="2352675" cy="14859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975D87-5842-465F-A53C-4B260B0BAD70}"/>
              </a:ext>
            </a:extLst>
          </p:cNvPr>
          <p:cNvSpPr txBox="1"/>
          <p:nvPr/>
        </p:nvSpPr>
        <p:spPr>
          <a:xfrm>
            <a:off x="1253613" y="635548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免费使用</a:t>
            </a:r>
            <a:r>
              <a:rPr lang="en-US" altLang="zh-CN" sz="1400" dirty="0"/>
              <a:t>: </a:t>
            </a:r>
            <a:r>
              <a:rPr lang="zh-CN" altLang="en-US" sz="1400" dirty="0"/>
              <a:t>http://www2.keil.com/stmicroelectronics-stm32/mdk#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2804" y="1304924"/>
            <a:ext cx="11591925" cy="4608512"/>
          </a:xfrm>
        </p:spPr>
        <p:txBody>
          <a:bodyPr/>
          <a:lstStyle/>
          <a:p>
            <a:r>
              <a:rPr lang="zh-CN" altLang="en-US" sz="1800" dirty="0"/>
              <a:t>使用</a:t>
            </a:r>
            <a:r>
              <a:rPr lang="en-US" altLang="zh-CN" sz="1800" dirty="0"/>
              <a:t>LP SDK1.0.0, </a:t>
            </a:r>
            <a:r>
              <a:rPr lang="zh-CN" altLang="en-US" sz="1800" dirty="0"/>
              <a:t>评估板</a:t>
            </a:r>
            <a:r>
              <a:rPr lang="en-US" altLang="zh-CN" sz="1800" dirty="0"/>
              <a:t>STEVAL-IDB011V1</a:t>
            </a:r>
            <a:r>
              <a:rPr lang="zh-CN" altLang="en-US" sz="1800" dirty="0"/>
              <a:t>上的</a:t>
            </a:r>
            <a:r>
              <a:rPr lang="en-US" altLang="zh-CN" sz="1800" dirty="0"/>
              <a:t>USB-CMSIS DAP FW </a:t>
            </a:r>
            <a:r>
              <a:rPr lang="zh-CN" altLang="en-US" sz="1800" dirty="0"/>
              <a:t>版本号必须为</a:t>
            </a:r>
            <a:r>
              <a:rPr lang="en-US" altLang="zh-CN" sz="1800" dirty="0"/>
              <a:t>1.6(</a:t>
            </a:r>
            <a:r>
              <a:rPr lang="zh-CN" altLang="en-US" sz="1800" dirty="0"/>
              <a:t>及更高</a:t>
            </a:r>
            <a:r>
              <a:rPr lang="en-US" altLang="zh-CN" sz="1800" dirty="0"/>
              <a:t>)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确认步骤：</a:t>
            </a:r>
            <a:endParaRPr lang="en-US" altLang="zh-CN" sz="1800" dirty="0"/>
          </a:p>
          <a:p>
            <a:pPr lvl="1"/>
            <a:r>
              <a:rPr lang="zh-CN" altLang="en-US" sz="1600" dirty="0"/>
              <a:t>安装驱动：</a:t>
            </a:r>
            <a:endParaRPr lang="en-US" altLang="zh-CN" sz="1600" dirty="0"/>
          </a:p>
          <a:p>
            <a:pPr lvl="2"/>
            <a:r>
              <a:rPr lang="en-US" altLang="zh-CN" sz="1400" dirty="0"/>
              <a:t>Win7</a:t>
            </a:r>
            <a:r>
              <a:rPr lang="zh-CN" altLang="en-US" sz="1400" dirty="0"/>
              <a:t>用户：安装以下链接中驱动</a:t>
            </a:r>
            <a:endParaRPr lang="en-US" altLang="zh-CN" sz="1400" dirty="0"/>
          </a:p>
          <a:p>
            <a:pPr marL="539750" lvl="2" indent="0">
              <a:buNone/>
            </a:pPr>
            <a:r>
              <a:rPr lang="en-US" sz="1400" dirty="0">
                <a:hlinkClick r:id="rId2"/>
              </a:rPr>
              <a:t> https://os.mbed.com/docs/mbed-os/v6.0/program-setup/windows-serial-driver.html</a:t>
            </a:r>
            <a:r>
              <a:rPr lang="en-US" sz="1400" dirty="0"/>
              <a:t> </a:t>
            </a:r>
          </a:p>
          <a:p>
            <a:pPr lvl="2"/>
            <a:r>
              <a:rPr lang="en-US" altLang="zh-CN" sz="1400" dirty="0"/>
              <a:t>Win10</a:t>
            </a:r>
            <a:r>
              <a:rPr lang="zh-CN" altLang="en-US" sz="1400" dirty="0"/>
              <a:t>用户：无需安装</a:t>
            </a:r>
            <a:endParaRPr lang="en-US" altLang="zh-CN" sz="1400" dirty="0"/>
          </a:p>
          <a:p>
            <a:pPr lvl="1"/>
            <a:r>
              <a:rPr lang="zh-CN" altLang="en-US" sz="1600" dirty="0"/>
              <a:t>通过</a:t>
            </a:r>
            <a:r>
              <a:rPr lang="en-US" altLang="zh-CN" sz="1600" dirty="0"/>
              <a:t>USB</a:t>
            </a:r>
            <a:r>
              <a:rPr lang="zh-CN" altLang="en-US" sz="1600" dirty="0"/>
              <a:t>线将评估板连接到电脑。</a:t>
            </a:r>
            <a:endParaRPr lang="en-US" altLang="zh-CN" sz="1600" dirty="0"/>
          </a:p>
          <a:p>
            <a:pPr lvl="1"/>
            <a:r>
              <a:rPr lang="zh-CN" altLang="en-US" sz="1600" dirty="0"/>
              <a:t>在</a:t>
            </a:r>
            <a:r>
              <a:rPr lang="en-US" altLang="zh-CN" sz="1600" dirty="0"/>
              <a:t>Window</a:t>
            </a:r>
            <a:r>
              <a:rPr lang="zh-CN" altLang="en-US" sz="1600" dirty="0"/>
              <a:t>文件管理器中通过</a:t>
            </a:r>
            <a:r>
              <a:rPr lang="en-US" sz="1600" dirty="0"/>
              <a:t>Drag-and-drop</a:t>
            </a:r>
            <a:r>
              <a:rPr lang="zh-CN" altLang="en-US" sz="1600" dirty="0"/>
              <a:t>方式下载目录“</a:t>
            </a:r>
            <a:r>
              <a:rPr lang="en-US" sz="1600" dirty="0"/>
              <a:t>Firmware\</a:t>
            </a:r>
            <a:r>
              <a:rPr lang="en-US" sz="1600" dirty="0" err="1"/>
              <a:t>BLE_Examples</a:t>
            </a:r>
            <a:r>
              <a:rPr lang="en-US" sz="1600" dirty="0"/>
              <a:t>\DTM\</a:t>
            </a:r>
            <a:r>
              <a:rPr lang="zh-CN" altLang="en-US" sz="1600" dirty="0"/>
              <a:t>”下 </a:t>
            </a:r>
            <a:r>
              <a:rPr lang="en-US" altLang="zh-CN" sz="1600" dirty="0"/>
              <a:t>HEX</a:t>
            </a:r>
            <a:r>
              <a:rPr lang="zh-CN" altLang="en-US" sz="1600" dirty="0"/>
              <a:t>文件“</a:t>
            </a:r>
            <a:r>
              <a:rPr lang="en-US" sz="1600" dirty="0" err="1"/>
              <a:t>DTM_UART_WITH_UPDATER.hex</a:t>
            </a:r>
            <a:r>
              <a:rPr lang="en-US" sz="1600" dirty="0"/>
              <a:t> </a:t>
            </a:r>
            <a:r>
              <a:rPr lang="zh-CN" altLang="en-US" sz="1600" dirty="0"/>
              <a:t>”</a:t>
            </a:r>
            <a:endParaRPr lang="en-US" altLang="zh-CN" sz="1600" dirty="0"/>
          </a:p>
          <a:p>
            <a:pPr lvl="1"/>
            <a:r>
              <a:rPr lang="zh-CN" altLang="en-US" sz="1600" dirty="0"/>
              <a:t>运行</a:t>
            </a:r>
            <a:r>
              <a:rPr lang="en-US" altLang="zh-CN" sz="1600" dirty="0"/>
              <a:t>LP GUI</a:t>
            </a:r>
            <a:r>
              <a:rPr lang="zh-CN" altLang="en-US" sz="1600" dirty="0"/>
              <a:t>工具，打开对应串口。</a:t>
            </a:r>
            <a:endParaRPr lang="en-US" altLang="zh-CN" sz="1600" dirty="0"/>
          </a:p>
          <a:p>
            <a:pPr lvl="1"/>
            <a:r>
              <a:rPr lang="en-US" altLang="zh-CN" sz="1600" dirty="0"/>
              <a:t>GUI </a:t>
            </a:r>
            <a:r>
              <a:rPr lang="zh-CN" altLang="en-US" sz="1600" dirty="0"/>
              <a:t>界面右上角窗口显示“</a:t>
            </a:r>
            <a:r>
              <a:rPr lang="en-US" altLang="zh-CN" sz="1600" dirty="0"/>
              <a:t>Motherboard FW</a:t>
            </a:r>
            <a:r>
              <a:rPr lang="zh-CN" altLang="en-US" sz="1600" dirty="0"/>
              <a:t>”版本号为“</a:t>
            </a:r>
            <a:r>
              <a:rPr lang="en-US" altLang="zh-CN" sz="1600" dirty="0"/>
              <a:t>USB-CMSIS DAP FW</a:t>
            </a:r>
            <a:r>
              <a:rPr lang="zh-CN" altLang="en-US" sz="1600" dirty="0"/>
              <a:t>”的版本号。</a:t>
            </a:r>
            <a:endParaRPr lang="en-US" altLang="zh-CN" sz="1600" dirty="0"/>
          </a:p>
          <a:p>
            <a:pPr lvl="1"/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</a:t>
            </a:r>
            <a:r>
              <a:rPr lang="en-US" altLang="zh-CN" dirty="0"/>
              <a:t>USB-CMSISDAP</a:t>
            </a:r>
            <a:r>
              <a:rPr lang="zh-CN" altLang="en-US" dirty="0"/>
              <a:t>软件版本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18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729" y="5355396"/>
            <a:ext cx="4315033" cy="9755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038" y="1484313"/>
            <a:ext cx="7850049" cy="4608512"/>
          </a:xfrm>
        </p:spPr>
        <p:txBody>
          <a:bodyPr/>
          <a:lstStyle/>
          <a:p>
            <a:r>
              <a:rPr lang="zh-CN" altLang="en-US" sz="1600" dirty="0"/>
              <a:t>先确保</a:t>
            </a:r>
            <a:r>
              <a:rPr lang="en-US" altLang="zh-CN" sz="1600" dirty="0"/>
              <a:t>STEVAL_IDB011V1</a:t>
            </a:r>
            <a:r>
              <a:rPr lang="zh-CN" altLang="en-US" sz="1600" dirty="0"/>
              <a:t>评估板与</a:t>
            </a:r>
            <a:r>
              <a:rPr lang="en-US" altLang="zh-CN" sz="1600" dirty="0"/>
              <a:t>PC</a:t>
            </a:r>
            <a:r>
              <a:rPr lang="zh-CN" altLang="en-US" sz="1600" dirty="0"/>
              <a:t>间连接的</a:t>
            </a:r>
            <a:r>
              <a:rPr lang="en-US" altLang="zh-CN" sz="1600" dirty="0"/>
              <a:t>USB</a:t>
            </a:r>
            <a:r>
              <a:rPr lang="zh-CN" altLang="en-US" sz="1600" dirty="0"/>
              <a:t>线断开。</a:t>
            </a:r>
            <a:endParaRPr lang="en-US" altLang="zh-CN" sz="1600" dirty="0"/>
          </a:p>
          <a:p>
            <a:r>
              <a:rPr lang="zh-CN" altLang="en-US" sz="1600" dirty="0"/>
              <a:t>按住评估板</a:t>
            </a:r>
            <a:r>
              <a:rPr lang="en-US" altLang="zh-CN" sz="1600" dirty="0"/>
              <a:t>RESET</a:t>
            </a:r>
            <a:r>
              <a:rPr lang="zh-CN" altLang="en-US" sz="1600" dirty="0"/>
              <a:t>按键的同时连接</a:t>
            </a:r>
            <a:r>
              <a:rPr lang="en-US" altLang="zh-CN" sz="1600" dirty="0"/>
              <a:t>USB</a:t>
            </a:r>
            <a:r>
              <a:rPr lang="zh-CN" altLang="en-US" sz="1600" dirty="0"/>
              <a:t>线。</a:t>
            </a:r>
            <a:endParaRPr lang="en-US" altLang="zh-CN" sz="1600" dirty="0"/>
          </a:p>
          <a:p>
            <a:r>
              <a:rPr lang="zh-CN" altLang="en-US" sz="1600" dirty="0"/>
              <a:t>释放</a:t>
            </a:r>
            <a:r>
              <a:rPr lang="en-US" altLang="zh-CN" sz="1600" dirty="0"/>
              <a:t>RESET</a:t>
            </a:r>
            <a:r>
              <a:rPr lang="zh-CN" altLang="en-US" sz="1600" dirty="0"/>
              <a:t>按键。</a:t>
            </a:r>
            <a:endParaRPr lang="en-US" altLang="zh-CN" sz="1600" dirty="0"/>
          </a:p>
          <a:p>
            <a:r>
              <a:rPr lang="en-US" altLang="zh-CN" sz="1600" dirty="0"/>
              <a:t>PC</a:t>
            </a:r>
            <a:r>
              <a:rPr lang="zh-CN" altLang="en-US" sz="1600" dirty="0"/>
              <a:t>端资源管理器中出现一个新的</a:t>
            </a:r>
            <a:r>
              <a:rPr lang="en-US" altLang="zh-CN" sz="1600" dirty="0"/>
              <a:t>Mass Storage</a:t>
            </a:r>
            <a:r>
              <a:rPr lang="zh-CN" altLang="en-US" sz="1600" dirty="0"/>
              <a:t>设备“</a:t>
            </a:r>
            <a:r>
              <a:rPr lang="en-US" altLang="zh-CN" sz="1600" dirty="0"/>
              <a:t>MAINTANANCE”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zh-CN" altLang="en-US" sz="1600" dirty="0"/>
              <a:t>在</a:t>
            </a:r>
            <a:r>
              <a:rPr lang="en-US" altLang="zh-CN" sz="1600" dirty="0"/>
              <a:t>Window</a:t>
            </a:r>
            <a:r>
              <a:rPr lang="zh-CN" altLang="en-US" sz="1600" dirty="0"/>
              <a:t>文件管理器中通过</a:t>
            </a:r>
            <a:r>
              <a:rPr lang="en-US" sz="1600" dirty="0"/>
              <a:t>Drag-and-drop</a:t>
            </a:r>
            <a:r>
              <a:rPr lang="zh-CN" altLang="en-US" sz="1600" dirty="0"/>
              <a:t>方式下载目录“</a:t>
            </a:r>
            <a:r>
              <a:rPr lang="en-US" sz="1600" dirty="0"/>
              <a:t>\Firmware\USB-CMSISDAP\</a:t>
            </a:r>
            <a:r>
              <a:rPr lang="zh-CN" altLang="en-US" sz="1600" dirty="0"/>
              <a:t>”下 </a:t>
            </a:r>
            <a:r>
              <a:rPr lang="en-US" altLang="zh-CN" sz="1600" dirty="0"/>
              <a:t>HEX</a:t>
            </a:r>
            <a:r>
              <a:rPr lang="zh-CN" altLang="en-US" sz="1600" dirty="0"/>
              <a:t>文件“</a:t>
            </a:r>
            <a:r>
              <a:rPr lang="en-US" sz="1600" dirty="0" err="1"/>
              <a:t>USB_CMSISDAP.hex</a:t>
            </a:r>
            <a:r>
              <a:rPr lang="zh-CN" altLang="en-US" sz="1600" dirty="0"/>
              <a:t>”</a:t>
            </a:r>
            <a:endParaRPr lang="en-US" altLang="zh-CN" sz="16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升级</a:t>
            </a:r>
            <a:r>
              <a:rPr lang="en-US" altLang="zh-CN" dirty="0"/>
              <a:t>USB-CMSISDAP</a:t>
            </a:r>
            <a:r>
              <a:rPr lang="zh-CN" altLang="en-US" dirty="0"/>
              <a:t>软件版本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19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046" y="1484313"/>
            <a:ext cx="3153215" cy="2962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322" y="4992101"/>
            <a:ext cx="3552939" cy="7844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路演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开始设计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BlueNRG-LP </a:t>
            </a:r>
            <a:r>
              <a:rPr lang="zh-CN" altLang="en-US" dirty="0"/>
              <a:t>系列硬件设计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93" y="1520448"/>
            <a:ext cx="7412622" cy="45362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8697" y="6432895"/>
            <a:ext cx="9625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3"/>
              </a:rPr>
              <a:t>参考文档</a:t>
            </a:r>
            <a:r>
              <a:rPr lang="en-US" altLang="zh-CN" sz="1400" dirty="0">
                <a:hlinkClick r:id="rId3"/>
              </a:rPr>
              <a:t>:  PCB design guidelines for the BlueNRG-LP device Application Note (AN5526) 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BlueNRG-1/2 </a:t>
            </a:r>
            <a:r>
              <a:rPr lang="zh-CN" altLang="en-US" dirty="0"/>
              <a:t>系列硬件设计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22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184787" y="6477245"/>
            <a:ext cx="11189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2"/>
              </a:rPr>
              <a:t>参考文档</a:t>
            </a:r>
            <a:r>
              <a:rPr lang="en-US" altLang="zh-CN" sz="1400" dirty="0">
                <a:hlinkClick r:id="rId2"/>
              </a:rPr>
              <a:t>: PCB design guidelines for the BlueNRG-1,2 device Application Note (AN4819) </a:t>
            </a:r>
            <a:endParaRPr lang="zh-CN" alt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09" y="1081601"/>
            <a:ext cx="6223820" cy="53225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电源测试</a:t>
            </a:r>
            <a:endParaRPr lang="en-US" altLang="zh-CN" dirty="0"/>
          </a:p>
          <a:p>
            <a:r>
              <a:rPr lang="zh-CN" altLang="en-US" dirty="0"/>
              <a:t>应用</a:t>
            </a:r>
            <a:r>
              <a:rPr lang="en-US" altLang="zh-CN" dirty="0"/>
              <a:t>PCBA</a:t>
            </a:r>
            <a:r>
              <a:rPr lang="zh-CN" altLang="en-US" dirty="0"/>
              <a:t>测试点</a:t>
            </a:r>
            <a:endParaRPr lang="en-US" altLang="zh-CN" dirty="0"/>
          </a:p>
          <a:p>
            <a:r>
              <a:rPr lang="zh-CN" altLang="en-US" dirty="0"/>
              <a:t>低速晶振（</a:t>
            </a:r>
            <a:r>
              <a:rPr lang="en-US" altLang="zh-CN" dirty="0"/>
              <a:t>32K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高速晶振起震时间</a:t>
            </a:r>
            <a:endParaRPr lang="en-US" altLang="zh-CN" dirty="0"/>
          </a:p>
          <a:p>
            <a:r>
              <a:rPr lang="en-US" altLang="zh-CN" dirty="0"/>
              <a:t>RF</a:t>
            </a:r>
            <a:r>
              <a:rPr lang="zh-CN" altLang="en-US" dirty="0"/>
              <a:t>测试</a:t>
            </a:r>
            <a:endParaRPr lang="en-US" altLang="zh-CN" dirty="0"/>
          </a:p>
          <a:p>
            <a:pPr lvl="1"/>
            <a:r>
              <a:rPr lang="zh-CN" altLang="en-US" dirty="0"/>
              <a:t>发射功率</a:t>
            </a:r>
            <a:endParaRPr lang="en-US" altLang="zh-CN" dirty="0"/>
          </a:p>
          <a:p>
            <a:pPr lvl="1"/>
            <a:r>
              <a:rPr lang="zh-CN" altLang="en-US" dirty="0"/>
              <a:t>接收灵敏度</a:t>
            </a:r>
            <a:endParaRPr lang="en-US" altLang="zh-CN" dirty="0"/>
          </a:p>
          <a:p>
            <a:pPr lvl="1"/>
            <a:r>
              <a:rPr lang="zh-CN" altLang="en-US" dirty="0"/>
              <a:t>频偏 （高速晶振）</a:t>
            </a:r>
            <a:endParaRPr lang="en-US" altLang="zh-CN" dirty="0"/>
          </a:p>
          <a:p>
            <a:pPr marL="269875" lvl="1" indent="0">
              <a:buNone/>
            </a:pP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硬件测试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23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199536" y="5938936"/>
            <a:ext cx="9994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2"/>
              </a:rPr>
              <a:t>参考文档</a:t>
            </a:r>
            <a:r>
              <a:rPr lang="en-US" altLang="zh-CN" sz="1400" dirty="0">
                <a:hlinkClick r:id="rId2"/>
              </a:rPr>
              <a:t>: Bringing up the BlueNRG-LP device Application Note (AN5503) </a:t>
            </a:r>
            <a:endParaRPr lang="zh-CN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99536" y="627221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3"/>
              </a:rPr>
              <a:t>Bringing up the BlueNRG-1,2 device Application Note (AN4818) 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9" y="1374080"/>
            <a:ext cx="11886647" cy="410983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DTM </a:t>
            </a:r>
            <a:r>
              <a:rPr lang="zh-CN" altLang="en-US" dirty="0"/>
              <a:t>工程之间的关系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24</a:t>
            </a:fld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1364226" y="6469633"/>
            <a:ext cx="7937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参考文档</a:t>
            </a:r>
            <a:r>
              <a:rPr lang="en-US" altLang="zh-CN" sz="1400" dirty="0"/>
              <a:t>: </a:t>
            </a:r>
            <a:r>
              <a:rPr lang="zh-CN" altLang="en-US" sz="1400" dirty="0"/>
              <a:t>BlueNRG-LP DK 1.0.1ALPHA/Docs/BLE_Examples/_d_t_m__main_8c.html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单步调试</a:t>
            </a:r>
            <a:r>
              <a:rPr lang="en-US" altLang="zh-CN" b="1" dirty="0"/>
              <a:t> vs BLE radio </a:t>
            </a:r>
            <a:r>
              <a:rPr lang="zh-CN" altLang="en-US" b="1" dirty="0"/>
              <a:t>操作</a:t>
            </a:r>
            <a:endParaRPr lang="en-US" altLang="zh-CN" b="1" dirty="0"/>
          </a:p>
          <a:p>
            <a:r>
              <a:rPr lang="en-US" altLang="zh-CN" b="1" dirty="0"/>
              <a:t>Debugging vs BlueNRG-LP </a:t>
            </a:r>
            <a:r>
              <a:rPr lang="zh-CN" altLang="en-US" b="1" dirty="0"/>
              <a:t>运行在低功耗模式</a:t>
            </a:r>
            <a:endParaRPr lang="en-US" altLang="zh-CN" b="1" dirty="0"/>
          </a:p>
          <a:p>
            <a:pPr lvl="1"/>
            <a:r>
              <a:rPr lang="zh-CN" altLang="en-US" dirty="0"/>
              <a:t>调试接口</a:t>
            </a:r>
            <a:r>
              <a:rPr lang="pt-BR" altLang="zh-CN" dirty="0"/>
              <a:t>(SWDIO: PA2; SWCLK: PA3;) </a:t>
            </a:r>
            <a:endParaRPr lang="en-US" altLang="zh-CN" b="1" dirty="0"/>
          </a:p>
          <a:p>
            <a:pPr lvl="1"/>
            <a:r>
              <a:rPr lang="en-US" altLang="zh-CN" i="1" dirty="0" err="1"/>
              <a:t>HAL_PWR_MNGR_Request</a:t>
            </a:r>
            <a:r>
              <a:rPr lang="en-US" altLang="zh-CN" i="1" dirty="0"/>
              <a:t>(</a:t>
            </a:r>
            <a:r>
              <a:rPr lang="en-US" altLang="zh-CN" b="1" i="1" dirty="0"/>
              <a:t>POWER_SAVE_LEVEL_CPU_HALT</a:t>
            </a:r>
            <a:r>
              <a:rPr lang="en-US" altLang="zh-CN" i="1" dirty="0"/>
              <a:t>, 0, 0); </a:t>
            </a:r>
          </a:p>
          <a:p>
            <a:pPr lvl="1"/>
            <a:r>
              <a:rPr lang="zh-CN" altLang="en-US" dirty="0"/>
              <a:t>拉高</a:t>
            </a:r>
            <a:r>
              <a:rPr lang="en-US" altLang="zh-CN" dirty="0"/>
              <a:t>PA10 </a:t>
            </a:r>
            <a:r>
              <a:rPr lang="zh-CN" altLang="en-US" dirty="0"/>
              <a:t>然后复位</a:t>
            </a:r>
            <a:r>
              <a:rPr lang="en-US" altLang="zh-CN" dirty="0"/>
              <a:t> BlueNRG-LP</a:t>
            </a:r>
            <a:endParaRPr lang="en-US" altLang="zh-CN" b="1" dirty="0"/>
          </a:p>
          <a:p>
            <a:r>
              <a:rPr lang="en-US" altLang="zh-CN" b="1" dirty="0"/>
              <a:t>BlueNRG-LP Crash Handler utilities</a:t>
            </a:r>
          </a:p>
          <a:p>
            <a:pPr lvl="1"/>
            <a:r>
              <a:rPr lang="en-US" altLang="zh-CN" dirty="0"/>
              <a:t>Hello world demo  //</a:t>
            </a:r>
            <a:r>
              <a:rPr lang="en-US" altLang="zh-CN" sz="1400" dirty="0"/>
              <a:t>BlueNRG-LP DK\Projects\</a:t>
            </a:r>
            <a:r>
              <a:rPr lang="en-US" altLang="zh-CN" sz="1400" dirty="0" err="1"/>
              <a:t>Peripheral_Examples</a:t>
            </a:r>
            <a:r>
              <a:rPr lang="en-US" altLang="zh-CN" sz="1400" dirty="0"/>
              <a:t>\</a:t>
            </a:r>
            <a:r>
              <a:rPr lang="en-US" altLang="zh-CN" sz="1400" dirty="0" err="1"/>
              <a:t>Examples_MIX</a:t>
            </a:r>
            <a:r>
              <a:rPr lang="en-US" altLang="zh-CN" sz="1400" dirty="0"/>
              <a:t>\MICRO\</a:t>
            </a:r>
            <a:r>
              <a:rPr lang="en-US" altLang="zh-CN" sz="1400" dirty="0" err="1"/>
              <a:t>MICRO_Hello_World</a:t>
            </a:r>
            <a:endParaRPr lang="en-US" sz="1400" dirty="0"/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软件调试技巧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25</a:t>
            </a:fld>
            <a:endParaRPr lang="fr-F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BLE</a:t>
            </a:r>
            <a:r>
              <a:rPr lang="zh-CN" altLang="en-US" dirty="0"/>
              <a:t>协议栈相关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介绍查找文件</a:t>
            </a:r>
            <a:endParaRPr lang="en-US" altLang="zh-CN" dirty="0"/>
          </a:p>
          <a:p>
            <a:pPr lvl="1"/>
            <a:r>
              <a:rPr lang="en-US" altLang="zh-CN" dirty="0" err="1"/>
              <a:t>bluenrg_lp_api.h</a:t>
            </a:r>
            <a:endParaRPr lang="en-US" altLang="zh-CN" dirty="0"/>
          </a:p>
          <a:p>
            <a:pPr lvl="1"/>
            <a:r>
              <a:rPr lang="en-US" altLang="zh-CN" dirty="0" err="1"/>
              <a:t>bluenrg_lp_events.h</a:t>
            </a:r>
            <a:endParaRPr lang="zh-CN" altLang="en-US" dirty="0"/>
          </a:p>
          <a:p>
            <a:r>
              <a:rPr lang="en-US" altLang="zh-CN" dirty="0"/>
              <a:t>BLE</a:t>
            </a:r>
            <a:r>
              <a:rPr lang="zh-CN" altLang="en-US" dirty="0"/>
              <a:t>协议栈知识学习文档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Bluetooth LE Stack v3.x Library programming guidelines (PM0269)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MINGW64</a:t>
            </a:r>
          </a:p>
          <a:p>
            <a:pPr lvl="1"/>
            <a:r>
              <a:rPr lang="zh-CN" altLang="en-US" dirty="0"/>
              <a:t>查找调用例子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prstClr val="black"/>
                </a:solidFill>
                <a:latin typeface="Lucida Console" panose="020B0609040504020204" pitchFamily="49" charset="0"/>
              </a:rPr>
              <a:t>grep -r “</a:t>
            </a:r>
            <a:r>
              <a:rPr lang="en-US" altLang="zh-CN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aci_blue_crash_info_event</a:t>
            </a:r>
            <a:r>
              <a:rPr lang="en-US" altLang="zh-CN" dirty="0">
                <a:solidFill>
                  <a:prstClr val="black"/>
                </a:solidFill>
                <a:latin typeface="Lucida Console" panose="020B0609040504020204" pitchFamily="49" charset="0"/>
              </a:rPr>
              <a:t>(“</a:t>
            </a:r>
            <a:endParaRPr lang="en-US" altLang="zh-CN" dirty="0"/>
          </a:p>
          <a:p>
            <a:pPr lvl="1"/>
            <a:r>
              <a:rPr lang="en-US" altLang="zh-CN" dirty="0"/>
              <a:t>Source insight </a:t>
            </a:r>
            <a:r>
              <a:rPr lang="zh-CN" altLang="en-US" dirty="0"/>
              <a:t>或者</a:t>
            </a:r>
            <a:r>
              <a:rPr lang="en-US" altLang="zh-CN" dirty="0"/>
              <a:t>VS code </a:t>
            </a:r>
            <a:r>
              <a:rPr lang="zh-CN" altLang="en-US" dirty="0"/>
              <a:t>函数列表中查找</a:t>
            </a:r>
            <a:endParaRPr lang="en-US" altLang="zh-CN" dirty="0"/>
          </a:p>
          <a:p>
            <a:pPr lvl="2"/>
            <a:endParaRPr lang="en-US" altLang="zh-CN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2"/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API</a:t>
            </a:r>
            <a:r>
              <a:rPr lang="zh-CN" altLang="en-US" dirty="0"/>
              <a:t>查找与使用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26</a:t>
            </a:fld>
            <a:endParaRPr lang="fr-F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08" y="766481"/>
            <a:ext cx="9262562" cy="55260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Stack </a:t>
            </a:r>
            <a:r>
              <a:rPr lang="en-US" altLang="zh-CN" dirty="0"/>
              <a:t>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27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5225000" y="6292579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bluenrg_lp_api.h</a:t>
            </a:r>
            <a:r>
              <a:rPr lang="en-US" altLang="zh-CN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 stack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28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32" y="1246170"/>
            <a:ext cx="10194929" cy="47470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51851" y="6330968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bluenrg_lp_events.h</a:t>
            </a:r>
            <a:r>
              <a:rPr lang="en-US" altLang="zh-CN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协议栈状态相关的宏定义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29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768645" y="6477245"/>
            <a:ext cx="176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ble_status.h</a:t>
            </a: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91" y="1186652"/>
            <a:ext cx="10328786" cy="49061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3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969" y="1198967"/>
            <a:ext cx="12187237" cy="4890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3332" y="116662"/>
            <a:ext cx="11171156" cy="1143265"/>
          </a:xfrm>
        </p:spPr>
        <p:txBody>
          <a:bodyPr anchor="ctr"/>
          <a:lstStyle/>
          <a:p>
            <a:r>
              <a:rPr lang="en-US" sz="4400" dirty="0">
                <a:solidFill>
                  <a:srgbClr val="39A9DC"/>
                </a:solidFill>
              </a:rPr>
              <a:t>BlueNRG</a:t>
            </a:r>
            <a:r>
              <a:rPr lang="zh-CN" altLang="en-US" sz="4400" dirty="0">
                <a:solidFill>
                  <a:srgbClr val="39A9DC"/>
                </a:solidFill>
              </a:rPr>
              <a:t>产品系列</a:t>
            </a:r>
            <a:endParaRPr lang="en-US" sz="3200" dirty="0">
              <a:solidFill>
                <a:srgbClr val="00205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89569" y="1814708"/>
            <a:ext cx="1828800" cy="4069075"/>
          </a:xfrm>
          <a:prstGeom prst="rect">
            <a:avLst/>
          </a:prstGeom>
          <a:solidFill>
            <a:srgbClr val="002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 defTabSz="913765">
              <a:defRPr/>
            </a:pPr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BlueNRG-1</a:t>
            </a:r>
          </a:p>
          <a:p>
            <a:pPr algn="ctr" defTabSz="913765">
              <a:defRPr/>
            </a:pP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</a:rPr>
              <a:t>BT5.0 Certification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LE Privacy 1.2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LE Secure Conn</a:t>
            </a:r>
          </a:p>
          <a:p>
            <a:pPr algn="ctr" defTabSz="913765">
              <a:defRPr/>
            </a:pP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</a:rPr>
              <a:t>Cortex-M0, 32MHz</a:t>
            </a:r>
          </a:p>
          <a:p>
            <a:pPr algn="ctr" defTabSz="913765">
              <a:defRPr/>
            </a:pPr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</a:rPr>
              <a:t>MEMORY: 160KB/24KB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1465" y="4947497"/>
            <a:ext cx="1463040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BlueNRG-134</a:t>
            </a:r>
          </a:p>
        </p:txBody>
      </p:sp>
      <p:sp>
        <p:nvSpPr>
          <p:cNvPr id="9" name="Rectangle 8"/>
          <p:cNvSpPr/>
          <p:nvPr/>
        </p:nvSpPr>
        <p:spPr>
          <a:xfrm>
            <a:off x="6057745" y="4470421"/>
            <a:ext cx="1463040" cy="36575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BlueNRG-132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56108" y="1815340"/>
            <a:ext cx="1828800" cy="4082904"/>
          </a:xfrm>
          <a:prstGeom prst="rect">
            <a:avLst/>
          </a:prstGeom>
          <a:solidFill>
            <a:srgbClr val="002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 defTabSz="913765">
              <a:defRPr/>
            </a:pPr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BlueNRG-2</a:t>
            </a:r>
          </a:p>
          <a:p>
            <a:pPr algn="ctr" defTabSz="913765">
              <a:defRPr/>
            </a:pP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</a:rPr>
              <a:t>BT5.0 Certification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LE Privacy 1.2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LE Secure Conn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LE Data Len ext.</a:t>
            </a:r>
          </a:p>
          <a:p>
            <a:pPr algn="ctr" defTabSz="913765">
              <a:defRPr/>
            </a:pP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</a:rPr>
              <a:t>Cortex-M0, 32MHz</a:t>
            </a:r>
          </a:p>
          <a:p>
            <a:pPr algn="ctr" defTabSz="913765">
              <a:defRPr/>
            </a:pPr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</a:rPr>
              <a:t>MEMORY: 256KB/24KB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7083" y="4947497"/>
            <a:ext cx="1463040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BlueNRG-234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37083" y="4470420"/>
            <a:ext cx="1463040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BlueNRG-232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37083" y="4013220"/>
            <a:ext cx="1463040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BlueNRG-248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1844" y="4474334"/>
            <a:ext cx="928459" cy="369332"/>
          </a:xfrm>
          <a:prstGeom prst="rect">
            <a:avLst/>
          </a:prstGeom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r"/>
            <a:r>
              <a:rPr lang="en-US" sz="1800" dirty="0">
                <a:solidFill>
                  <a:srgbClr val="002052"/>
                </a:solidFill>
                <a:latin typeface="Arial Narrow" panose="020B0606020202030204" pitchFamily="34" charset="0"/>
              </a:rPr>
              <a:t>QFN32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1844" y="3999123"/>
            <a:ext cx="928459" cy="369332"/>
          </a:xfrm>
          <a:prstGeom prst="rect">
            <a:avLst/>
          </a:prstGeom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r"/>
            <a:r>
              <a:rPr lang="en-US" sz="1800" dirty="0">
                <a:solidFill>
                  <a:srgbClr val="002052"/>
                </a:solidFill>
                <a:latin typeface="Arial Narrow" panose="020B0606020202030204" pitchFamily="34" charset="0"/>
              </a:rPr>
              <a:t>QFN48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4844" y="4950371"/>
            <a:ext cx="1085458" cy="369332"/>
          </a:xfrm>
          <a:prstGeom prst="rect">
            <a:avLst/>
          </a:prstGeom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r"/>
            <a:r>
              <a:rPr lang="en-US" sz="1800" dirty="0">
                <a:solidFill>
                  <a:srgbClr val="002052"/>
                </a:solidFill>
                <a:latin typeface="Arial Narrow" panose="020B0606020202030204" pitchFamily="34" charset="0"/>
              </a:rPr>
              <a:t>WLCSP34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32940" y="1257886"/>
            <a:ext cx="3300372" cy="461665"/>
          </a:xfrm>
          <a:prstGeom prst="rect">
            <a:avLst/>
          </a:prstGeom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latin typeface="Arial" panose="020B0604020202020204"/>
              </a:rPr>
              <a:t>网络处理器</a:t>
            </a:r>
            <a:endParaRPr lang="en-US" dirty="0">
              <a:solidFill>
                <a:srgbClr val="002060"/>
              </a:solidFill>
              <a:latin typeface="Arial" panose="020B060402020202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22831" y="1211759"/>
            <a:ext cx="2050561" cy="461665"/>
          </a:xfrm>
          <a:prstGeom prst="rect">
            <a:avLst/>
          </a:prstGeom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ctr"/>
            <a:r>
              <a:rPr lang="en-US" dirty="0">
                <a:solidFill>
                  <a:srgbClr val="002052"/>
                </a:solidFill>
                <a:latin typeface="Arial" panose="020B0604020202020204"/>
              </a:rPr>
              <a:t>SoC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891380" y="6069043"/>
            <a:ext cx="589310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91978" y="6043057"/>
            <a:ext cx="716928" cy="36920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3765">
              <a:defRPr/>
            </a:pPr>
            <a:r>
              <a:rPr lang="en-US" sz="1800" b="1" dirty="0">
                <a:solidFill>
                  <a:srgbClr val="D4007A"/>
                </a:solidFill>
                <a:latin typeface="Arial" panose="020B0604020202020204" pitchFamily="34" charset="0"/>
              </a:rPr>
              <a:t>Value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20254" y="1806576"/>
            <a:ext cx="0" cy="42731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1062036" y="2256877"/>
            <a:ext cx="1153136" cy="36920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3765">
              <a:defRPr/>
            </a:pPr>
            <a:r>
              <a:rPr lang="en-US" sz="1800" b="1" dirty="0">
                <a:solidFill>
                  <a:srgbClr val="D4007A"/>
                </a:solidFill>
                <a:latin typeface="Arial" panose="020B0604020202020204" pitchFamily="34" charset="0"/>
              </a:rPr>
              <a:t>Scalability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894890" y="1727666"/>
            <a:ext cx="5701004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995146" y="1797632"/>
            <a:ext cx="1828800" cy="4057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1F83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 defTabSz="913765">
              <a:defRPr/>
            </a:pPr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BlueNRG-MS</a:t>
            </a:r>
          </a:p>
          <a:p>
            <a:pPr algn="ctr" defTabSz="913765">
              <a:defRPr/>
            </a:pP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</a:rPr>
              <a:t>BT4.2 Certification</a:t>
            </a:r>
          </a:p>
          <a:p>
            <a:pPr algn="ctr" defTabSz="913765">
              <a:defRPr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50666" y="4941277"/>
            <a:ext cx="1463040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BlueNRG-MSCSP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50666" y="4464200"/>
            <a:ext cx="1463040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BlueNRG-MSQTR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997806" y="1730776"/>
            <a:ext cx="3770641" cy="0"/>
          </a:xfrm>
          <a:prstGeom prst="line">
            <a:avLst/>
          </a:prstGeom>
          <a:ln w="76200">
            <a:solidFill>
              <a:srgbClr val="1F8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824113" y="6070441"/>
            <a:ext cx="396659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628068" y="1813915"/>
            <a:ext cx="1981778" cy="4082904"/>
          </a:xfrm>
          <a:prstGeom prst="rect">
            <a:avLst/>
          </a:prstGeom>
          <a:solidFill>
            <a:srgbClr val="002052"/>
          </a:solidFill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 defTabSz="913765">
              <a:defRPr/>
            </a:pPr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BlueNRG-LP</a:t>
            </a:r>
          </a:p>
          <a:p>
            <a:pPr algn="ctr" defTabSz="913765">
              <a:defRPr/>
            </a:pP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</a:rPr>
              <a:t>BT5.2 Certification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+Advertisement ext.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+High speed (2 Mbps)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+Long range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GATT Caching</a:t>
            </a:r>
          </a:p>
          <a:p>
            <a:pPr algn="ctr" defTabSz="913765">
              <a:defRPr/>
            </a:pP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</a:rPr>
              <a:t>Cortex-M0+, 64MHz</a:t>
            </a:r>
          </a:p>
          <a:p>
            <a:pPr algn="ctr" defTabSz="913765">
              <a:defRPr/>
            </a:pPr>
            <a:r>
              <a:rPr lang="en-US" sz="1150" dirty="0">
                <a:solidFill>
                  <a:prstClr val="white"/>
                </a:solidFill>
                <a:latin typeface="Arial" panose="020B0604020202020204" pitchFamily="34" charset="0"/>
              </a:rPr>
              <a:t>MEMORY: 256KB/64KB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697540" y="4939722"/>
            <a:ext cx="1811406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BlueNRG-355VT</a:t>
            </a:r>
            <a:r>
              <a:rPr lang="en-US" sz="500" b="1" dirty="0">
                <a:solidFill>
                  <a:prstClr val="white"/>
                </a:solidFill>
                <a:latin typeface="Arial" panose="020B0604020202020204"/>
              </a:rPr>
              <a:t> (*)</a:t>
            </a:r>
            <a:endParaRPr lang="en-US" sz="1200" b="1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97540" y="4468995"/>
            <a:ext cx="1811406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BlueNRG-345AT</a:t>
            </a:r>
            <a:r>
              <a:rPr lang="en-US" sz="500" b="1" dirty="0">
                <a:solidFill>
                  <a:prstClr val="white"/>
                </a:solidFill>
                <a:latin typeface="Arial" panose="020B0604020202020204"/>
              </a:rPr>
              <a:t> (*)</a:t>
            </a:r>
            <a:endParaRPr lang="en-US" sz="1200" b="1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697540" y="4011266"/>
            <a:ext cx="1811407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BlueNRG-355MT</a:t>
            </a:r>
            <a:r>
              <a:rPr lang="en-US" sz="500" b="1" dirty="0">
                <a:solidFill>
                  <a:prstClr val="white"/>
                </a:solidFill>
                <a:latin typeface="Arial" panose="020B0604020202020204"/>
              </a:rPr>
              <a:t> (*)</a:t>
            </a:r>
            <a:endParaRPr lang="en-US" sz="1200" b="1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48995" y="6024405"/>
            <a:ext cx="31606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rgbClr val="9C9E9F"/>
                </a:solidFill>
                <a:latin typeface="Arial" panose="020B0604020202020204"/>
              </a:rPr>
              <a:t>(*) Check ordering information to get full list of flavors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73783" y="6069956"/>
            <a:ext cx="716928" cy="36920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3765">
              <a:defRPr/>
            </a:pPr>
            <a:r>
              <a:rPr lang="en-US" sz="1800" b="1" dirty="0">
                <a:solidFill>
                  <a:srgbClr val="D4007A"/>
                </a:solidFill>
                <a:latin typeface="Arial" panose="020B0604020202020204" pitchFamily="34" charset="0"/>
              </a:rPr>
              <a:t>Value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39647" y="1788130"/>
            <a:ext cx="1828800" cy="4057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1F83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 defTabSz="913765">
              <a:defRPr/>
            </a:pPr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BlueNRG-2N</a:t>
            </a:r>
          </a:p>
          <a:p>
            <a:pPr algn="ctr" defTabSz="913765">
              <a:defRPr/>
            </a:pP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</a:rPr>
              <a:t>BT5.0 Certification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LE Privacy 1.2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LE Secure Conn</a:t>
            </a:r>
          </a:p>
          <a:p>
            <a:pPr algn="ctr" defTabSz="913765">
              <a:defRPr/>
            </a:pP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</a:rPr>
              <a:t>LE Data Len 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3765">
              <a:defRPr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95167" y="4921615"/>
            <a:ext cx="1463040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BlueNRG-234N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095167" y="4444538"/>
            <a:ext cx="1463040" cy="36576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Arial" panose="020B0604020202020204"/>
              </a:rPr>
              <a:t>BlueNRG-232N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73113" y="3967500"/>
            <a:ext cx="10814235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73113" y="4424965"/>
            <a:ext cx="10814235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73113" y="4882430"/>
            <a:ext cx="10822781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3113" y="5359771"/>
            <a:ext cx="10814235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BlueNRG-x </a:t>
            </a:r>
            <a:r>
              <a:rPr lang="zh-CN" altLang="en-US" dirty="0"/>
              <a:t>睡眠模式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30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35" y="1955006"/>
            <a:ext cx="8039100" cy="3667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83D16F-E94E-43D7-8519-212C5144CF84}"/>
              </a:ext>
            </a:extLst>
          </p:cNvPr>
          <p:cNvSpPr txBox="1"/>
          <p:nvPr/>
        </p:nvSpPr>
        <p:spPr>
          <a:xfrm>
            <a:off x="1302774" y="6409629"/>
            <a:ext cx="8578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3"/>
              </a:rPr>
              <a:t>BlueNRG-LP Power Save Modes Application Note (AN5466) 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826937"/>
          </a:xfrm>
        </p:spPr>
        <p:txBody>
          <a:bodyPr/>
          <a:lstStyle/>
          <a:p>
            <a:r>
              <a:rPr lang="en-US" altLang="zh-CN" dirty="0"/>
              <a:t>BlueNRG-x </a:t>
            </a:r>
            <a:r>
              <a:rPr lang="zh-CN" altLang="en-US" dirty="0"/>
              <a:t>睡眠模式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31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4" y="692027"/>
            <a:ext cx="9780105" cy="54739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zh-CN" altLang="en-US" dirty="0"/>
              <a:t>工具介绍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向导工具路径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C:\Users\user name\ST\BlueNRG-LP DK 1.0.1ALPHA\Application\BLUENRG-X_Wizard.exe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蓝牙相关的配置向导工具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33</a:t>
            </a:fld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32" y="2337448"/>
            <a:ext cx="5501675" cy="44615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RF </a:t>
            </a:r>
            <a:r>
              <a:rPr lang="zh-CN" altLang="en-US" dirty="0"/>
              <a:t>测试</a:t>
            </a:r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脚本</a:t>
            </a:r>
            <a:r>
              <a:rPr lang="en-US" altLang="zh-CN" dirty="0"/>
              <a:t>demo</a:t>
            </a:r>
            <a:r>
              <a:rPr lang="zh-CN" altLang="en-US" dirty="0"/>
              <a:t>演示</a:t>
            </a:r>
            <a:endParaRPr lang="en-US" altLang="zh-CN" dirty="0"/>
          </a:p>
          <a:p>
            <a:r>
              <a:rPr lang="zh-CN" altLang="en-US" dirty="0"/>
              <a:t>透传速率演示</a:t>
            </a:r>
            <a:endParaRPr lang="en-US" altLang="zh-CN" dirty="0"/>
          </a:p>
          <a:p>
            <a:r>
              <a:rPr lang="zh-CN" altLang="en-US" dirty="0"/>
              <a:t>协议栈学习，</a:t>
            </a:r>
            <a:r>
              <a:rPr lang="en-US" altLang="zh-CN" dirty="0" err="1"/>
              <a:t>api</a:t>
            </a:r>
            <a:r>
              <a:rPr lang="zh-CN" altLang="en-US" dirty="0"/>
              <a:t>查找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BlueNRG GUI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34</a:t>
            </a:fld>
            <a:endParaRPr lang="fr-FR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BlueNRG</a:t>
            </a:r>
            <a:r>
              <a:rPr lang="en-US" dirty="0"/>
              <a:t> GUI: BLE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35</a:t>
            </a:fld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05" y="1132864"/>
            <a:ext cx="10195248" cy="549065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下载程序</a:t>
            </a:r>
            <a:endParaRPr lang="en-US" altLang="zh-CN" dirty="0"/>
          </a:p>
          <a:p>
            <a:r>
              <a:rPr lang="zh-CN" altLang="en-US" dirty="0"/>
              <a:t>命令行方式下载</a:t>
            </a:r>
            <a:endParaRPr lang="en-US" altLang="zh-CN" dirty="0"/>
          </a:p>
          <a:p>
            <a:r>
              <a:rPr lang="zh-CN" altLang="en-US" dirty="0"/>
              <a:t>改进的下载工具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BlueNRG-X Flasher Utility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36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646D7-1409-45EB-B944-BD2472E67677}"/>
              </a:ext>
            </a:extLst>
          </p:cNvPr>
          <p:cNvSpPr txBox="1"/>
          <p:nvPr/>
        </p:nvSpPr>
        <p:spPr>
          <a:xfrm>
            <a:off x="1804219" y="596163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https://github.com/wallekuang/MP-Tool/tags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https://github.com/wallekuang/MP-Tool</a:t>
            </a:r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887" y="863322"/>
            <a:ext cx="7478239" cy="59092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BlueNRG-LP Navigator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37</a:t>
            </a:fld>
            <a:endParaRPr lang="fr-F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蓝牙</a:t>
            </a:r>
            <a:r>
              <a:rPr lang="en-US" altLang="zh-CN" dirty="0"/>
              <a:t>5.0</a:t>
            </a:r>
            <a:endParaRPr lang="zh-CN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 2 PHY</a:t>
            </a:r>
            <a:r>
              <a:rPr lang="zh-CN" altLang="en-US" dirty="0"/>
              <a:t>层</a:t>
            </a:r>
            <a:endParaRPr lang="en-US" dirty="0"/>
          </a:p>
          <a:p>
            <a:r>
              <a:rPr lang="en-US" altLang="zh-CN" dirty="0"/>
              <a:t>LE Coded PHY</a:t>
            </a:r>
            <a:r>
              <a:rPr lang="zh-CN" altLang="en-US" dirty="0"/>
              <a:t>层</a:t>
            </a:r>
            <a:endParaRPr lang="en-US" altLang="zh-CN" dirty="0"/>
          </a:p>
          <a:p>
            <a:r>
              <a:rPr lang="zh-CN" altLang="en-US" dirty="0"/>
              <a:t>扩展广播</a:t>
            </a:r>
            <a:endParaRPr lang="en-US" altLang="zh-CN" dirty="0"/>
          </a:p>
          <a:p>
            <a:r>
              <a:rPr lang="zh-CN" altLang="en-US" dirty="0"/>
              <a:t>广播集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52"/>
                </a:solidFill>
                <a:cs typeface="Arial" panose="020B0604020202020204"/>
              </a:rPr>
              <a:t>BLE Specification</a:t>
            </a:r>
            <a:r>
              <a:rPr lang="en-US" altLang="zh-CN" spc="-40" dirty="0">
                <a:solidFill>
                  <a:srgbClr val="002052"/>
                </a:solidFill>
                <a:cs typeface="Arial" panose="020B0604020202020204"/>
              </a:rPr>
              <a:t> </a:t>
            </a:r>
            <a:r>
              <a:rPr lang="en-US" altLang="zh-CN" dirty="0">
                <a:solidFill>
                  <a:srgbClr val="002052"/>
                </a:solidFill>
                <a:cs typeface="Arial" panose="020B0604020202020204"/>
              </a:rPr>
              <a:t>5.0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39</a:t>
            </a:fld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" y="2086176"/>
            <a:ext cx="5688816" cy="37944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BlueNRG-2N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06833" y="6372122"/>
            <a:ext cx="383040" cy="249413"/>
          </a:xfrm>
        </p:spPr>
        <p:txBody>
          <a:bodyPr>
            <a:normAutofit lnSpcReduction="10000"/>
          </a:bodyPr>
          <a:lstStyle/>
          <a:p>
            <a:pPr defTabSz="914400"/>
            <a:fld id="{5B31B9E4-8E4D-4C86-BFD7-412B282B373B}" type="slidenum">
              <a:rPr lang="en-US">
                <a:solidFill>
                  <a:srgbClr val="464650"/>
                </a:solidFill>
                <a:latin typeface="Arial" panose="020B0604020202020204"/>
              </a:rPr>
              <a:t>4</a:t>
            </a:fld>
            <a:endParaRPr lang="en-US" dirty="0">
              <a:solidFill>
                <a:srgbClr val="464650"/>
              </a:solidFill>
              <a:latin typeface="Arial" panose="020B0604020202020204"/>
            </a:endParaRPr>
          </a:p>
        </p:txBody>
      </p:sp>
      <p:pic>
        <p:nvPicPr>
          <p:cNvPr id="16" name="Graphic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2829" y="1128091"/>
            <a:ext cx="1139413" cy="113941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791" y="1309420"/>
            <a:ext cx="8970777" cy="776756"/>
          </a:xfrm>
          <a:prstGeom prst="rect">
            <a:avLst/>
          </a:prstGeom>
          <a:solidFill>
            <a:schemeClr val="accent1"/>
          </a:solidFill>
        </p:spPr>
        <p:txBody>
          <a:bodyPr wrap="square" lIns="393455" tIns="0" rIns="126921" bIns="0" anchor="ctr" anchorCtr="0">
            <a:noAutofit/>
          </a:bodyPr>
          <a:lstStyle/>
          <a:p>
            <a:pPr defTabSz="914400">
              <a:buClr>
                <a:srgbClr val="03234B"/>
              </a:buClr>
            </a:pPr>
            <a:r>
              <a:rPr lang="en-US" sz="2000" b="1" dirty="0">
                <a:solidFill>
                  <a:srgbClr val="FFFFFF"/>
                </a:solidFill>
                <a:latin typeface="Arial" panose="020B0604020202020204"/>
              </a:rPr>
              <a:t>Bluetooth</a:t>
            </a:r>
            <a:r>
              <a:rPr lang="en-US" sz="2000" b="1" baseline="30000" dirty="0">
                <a:solidFill>
                  <a:srgbClr val="FFFFFF"/>
                </a:solidFill>
                <a:latin typeface="Arial" panose="020B0604020202020204"/>
              </a:rPr>
              <a:t>®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/>
              </a:rPr>
              <a:t> Low Energy 5.0 Network Processor</a:t>
            </a:r>
          </a:p>
        </p:txBody>
      </p:sp>
      <p:sp>
        <p:nvSpPr>
          <p:cNvPr id="4" name="Rectangle 348"/>
          <p:cNvSpPr>
            <a:spLocks noChangeArrowheads="1"/>
          </p:cNvSpPr>
          <p:nvPr/>
        </p:nvSpPr>
        <p:spPr bwMode="auto">
          <a:xfrm>
            <a:off x="1553100" y="5880617"/>
            <a:ext cx="4139508" cy="9773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marL="42545" defTabSz="1217930">
              <a:buClr>
                <a:srgbClr val="03234B"/>
              </a:buClr>
              <a:buSzPct val="120000"/>
              <a:defRPr/>
            </a:pPr>
            <a:r>
              <a:rPr lang="en-US" sz="1600" kern="0" dirty="0">
                <a:solidFill>
                  <a:srgbClr val="03234B"/>
                </a:solidFill>
                <a:latin typeface="Arial" panose="020B0604020202020204"/>
                <a:ea typeface="MS PGothic" panose="020B0600070205080204" charset="-128"/>
              </a:rPr>
              <a:t>The device comes with a pre-programmed and production-ready certified stack image.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2157096"/>
            <a:ext cx="5635270" cy="452562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400">
              <a:spcBef>
                <a:spcPts val="1800"/>
              </a:spcBef>
              <a:buClr>
                <a:srgbClr val="03234B"/>
              </a:buClr>
            </a:pPr>
            <a:r>
              <a:rPr lang="zh-CN" altLang="en-US" sz="1800" b="1" dirty="0">
                <a:solidFill>
                  <a:srgbClr val="03234B"/>
                </a:solidFill>
                <a:latin typeface="Arial" panose="020B0604020202020204"/>
              </a:rPr>
              <a:t>超低功耗</a:t>
            </a:r>
            <a:endParaRPr lang="en-US" sz="1800" b="1" dirty="0">
              <a:solidFill>
                <a:srgbClr val="03234B"/>
              </a:solidFill>
              <a:latin typeface="Arial" panose="020B0604020202020204"/>
            </a:endParaRPr>
          </a:p>
          <a:p>
            <a:pPr marL="285750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睡眠状态功耗电流低至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900 </a:t>
            </a:r>
            <a:r>
              <a:rPr lang="en-US" sz="1400" dirty="0" err="1">
                <a:solidFill>
                  <a:srgbClr val="03234B"/>
                </a:solidFill>
                <a:latin typeface="Arial" panose="020B0604020202020204"/>
              </a:rPr>
              <a:t>nA</a:t>
            </a:r>
            <a:endParaRPr lang="en-US" sz="1400" dirty="0">
              <a:solidFill>
                <a:srgbClr val="03234B"/>
              </a:solidFill>
              <a:latin typeface="Arial" panose="020B0604020202020204"/>
            </a:endParaRPr>
          </a:p>
          <a:p>
            <a:pPr marL="285750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TX 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电流功耗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 6.8 mA (@ -2 dBm)</a:t>
            </a:r>
          </a:p>
          <a:p>
            <a:pPr marL="285750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RX 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电流功耗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 6.2 mA (@ sensitivity level)</a:t>
            </a:r>
          </a:p>
          <a:p>
            <a:pPr defTabSz="914400">
              <a:spcBef>
                <a:spcPts val="1200"/>
              </a:spcBef>
              <a:buClr>
                <a:srgbClr val="03234B"/>
              </a:buClr>
            </a:pPr>
            <a:r>
              <a:rPr lang="zh-CN" altLang="en-US" sz="1800" b="1" dirty="0">
                <a:solidFill>
                  <a:srgbClr val="03234B"/>
                </a:solidFill>
                <a:latin typeface="Arial" panose="020B0604020202020204"/>
              </a:rPr>
              <a:t>优化的低功耗蓝牙协议栈</a:t>
            </a:r>
            <a:endParaRPr lang="en-US" sz="1800" b="1" dirty="0">
              <a:solidFill>
                <a:srgbClr val="03234B"/>
              </a:solidFill>
              <a:latin typeface="Arial" panose="020B0604020202020204"/>
            </a:endParaRPr>
          </a:p>
          <a:p>
            <a:pPr marL="285750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Bluetooth</a:t>
            </a:r>
            <a:r>
              <a:rPr lang="en-US" sz="1400" baseline="30000" dirty="0">
                <a:solidFill>
                  <a:srgbClr val="03234B"/>
                </a:solidFill>
                <a:latin typeface="Arial" panose="020B0604020202020204"/>
              </a:rPr>
              <a:t>®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 Low Energy 5.0 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认证</a:t>
            </a:r>
            <a:endParaRPr lang="en-US" sz="1400" dirty="0">
              <a:solidFill>
                <a:srgbClr val="03234B"/>
              </a:solidFill>
              <a:latin typeface="Arial" panose="020B0604020202020204"/>
            </a:endParaRPr>
          </a:p>
          <a:p>
            <a:pPr marL="285750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全兼容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Bluetooth</a:t>
            </a:r>
            <a:r>
              <a:rPr lang="en-US" sz="1400" baseline="30000" dirty="0">
                <a:solidFill>
                  <a:srgbClr val="03234B"/>
                </a:solidFill>
                <a:latin typeface="Arial" panose="020B0604020202020204"/>
              </a:rPr>
              <a:t>®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 v4.2 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标准</a:t>
            </a:r>
            <a:endParaRPr lang="en-US" sz="1400" dirty="0">
              <a:solidFill>
                <a:srgbClr val="03234B"/>
              </a:solidFill>
              <a:latin typeface="Arial" panose="020B0604020202020204"/>
            </a:endParaRPr>
          </a:p>
          <a:p>
            <a:pPr marL="742950" lvl="1" indent="-285750" defTabSz="91440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234B"/>
                </a:solidFill>
                <a:latin typeface="Arial" panose="020B0604020202020204"/>
              </a:rPr>
              <a:t>LE Data Length Extension (up to 700 kbps @ appl. level)</a:t>
            </a:r>
          </a:p>
          <a:p>
            <a:pPr marL="742950" lvl="1" indent="-285750" defTabSz="91440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234B"/>
                </a:solidFill>
                <a:latin typeface="Arial" panose="020B0604020202020204"/>
              </a:rPr>
              <a:t>LE Privacy 1.2</a:t>
            </a:r>
          </a:p>
          <a:p>
            <a:pPr marL="742950" lvl="1" indent="-285750" defTabSz="91440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234B"/>
                </a:solidFill>
                <a:latin typeface="Arial" panose="020B0604020202020204"/>
              </a:rPr>
              <a:t>LE Secure Connections</a:t>
            </a:r>
          </a:p>
          <a:p>
            <a:pPr marL="285750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多主多从连接</a:t>
            </a:r>
            <a:endParaRPr lang="en-US" sz="1400" dirty="0">
              <a:solidFill>
                <a:srgbClr val="03234B"/>
              </a:solidFill>
              <a:latin typeface="Arial" panose="020B0604020202020204"/>
            </a:endParaRPr>
          </a:p>
          <a:p>
            <a:pPr marL="742950" lvl="1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234B"/>
                </a:solidFill>
                <a:latin typeface="Arial" panose="020B0604020202020204"/>
              </a:rPr>
              <a:t>2 Masters to 6 slaves simultaneously</a:t>
            </a:r>
          </a:p>
          <a:p>
            <a:pPr marL="742950" lvl="1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234B"/>
                </a:solidFill>
                <a:latin typeface="Arial" panose="020B0604020202020204"/>
              </a:rPr>
              <a:t>Up to 8 simultaneous connections handled</a:t>
            </a:r>
          </a:p>
          <a:p>
            <a:pPr marL="285750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FOTA supported (256 kB embedded Flash), 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速度提升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2.5 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倍</a:t>
            </a:r>
            <a:endParaRPr lang="en-US" sz="1400" dirty="0">
              <a:solidFill>
                <a:srgbClr val="03234B"/>
              </a:solidFill>
              <a:latin typeface="Arial" panose="020B0604020202020204"/>
            </a:endParaRPr>
          </a:p>
          <a:p>
            <a:pPr defTabSz="914400">
              <a:spcBef>
                <a:spcPts val="1200"/>
              </a:spcBef>
              <a:buClr>
                <a:srgbClr val="03234B"/>
              </a:buClr>
            </a:pPr>
            <a:r>
              <a:rPr lang="zh-CN" altLang="en-US" sz="1800" b="1" dirty="0">
                <a:solidFill>
                  <a:srgbClr val="03234B"/>
                </a:solidFill>
                <a:latin typeface="Arial" panose="020B0604020202020204"/>
              </a:rPr>
              <a:t>灵活性</a:t>
            </a:r>
            <a:endParaRPr lang="en-US" sz="1800" b="1" dirty="0">
              <a:solidFill>
                <a:srgbClr val="03234B"/>
              </a:solidFill>
              <a:latin typeface="Arial" panose="020B0604020202020204"/>
            </a:endParaRPr>
          </a:p>
          <a:p>
            <a:pPr marL="285750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BlueNRG-232N QFN32 / BlueNRG-234N WLCSP</a:t>
            </a:r>
          </a:p>
          <a:p>
            <a:pPr marL="285750" indent="-285750" defTabSz="914400">
              <a:spcBef>
                <a:spcPts val="3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通讯接口可选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SPI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或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UART (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通过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1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个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GPIO</a:t>
            </a:r>
            <a:r>
              <a:rPr lang="zh-CN" altLang="en-US" sz="1400" dirty="0">
                <a:solidFill>
                  <a:srgbClr val="03234B"/>
                </a:solidFill>
                <a:latin typeface="Arial" panose="020B0604020202020204"/>
              </a:rPr>
              <a:t>选择</a:t>
            </a:r>
            <a:r>
              <a:rPr lang="en-US" sz="1400" dirty="0">
                <a:solidFill>
                  <a:srgbClr val="03234B"/>
                </a:solidFill>
                <a:latin typeface="Arial" panose="020B0604020202020204"/>
              </a:rPr>
              <a:t>)</a:t>
            </a:r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459" y="217438"/>
            <a:ext cx="835680" cy="8356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不同的新</a:t>
            </a:r>
            <a:r>
              <a:rPr lang="en-US" spc="-5" dirty="0"/>
              <a:t> </a:t>
            </a:r>
            <a:r>
              <a:rPr lang="en-US" dirty="0"/>
              <a:t>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40</a:t>
            </a:fld>
            <a:endParaRPr lang="fr-FR" dirty="0"/>
          </a:p>
        </p:txBody>
      </p:sp>
      <p:sp>
        <p:nvSpPr>
          <p:cNvPr id="5" name="object 3"/>
          <p:cNvSpPr txBox="1"/>
          <p:nvPr/>
        </p:nvSpPr>
        <p:spPr>
          <a:xfrm>
            <a:off x="403123" y="1304671"/>
            <a:ext cx="11710219" cy="33906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110490" indent="-178435">
              <a:spcBef>
                <a:spcPts val="100"/>
              </a:spcBef>
              <a:buClr>
                <a:srgbClr val="39A9DC"/>
              </a:buClr>
              <a:buChar char="•"/>
              <a:tabLst>
                <a:tab pos="191135" algn="l"/>
                <a:tab pos="3919220" algn="l"/>
              </a:tabLst>
            </a:pPr>
            <a:r>
              <a:rPr lang="zh-CN" altLang="en-US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低功耗蓝牙核心规范</a:t>
            </a:r>
            <a:r>
              <a:rPr lang="en-US" altLang="zh-CN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V5.x</a:t>
            </a:r>
            <a:r>
              <a:rPr lang="zh-CN" altLang="en-US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中增加了</a:t>
            </a:r>
            <a:r>
              <a:rPr lang="en-US" altLang="zh-CN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lang="zh-CN" altLang="en-US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个其他的</a:t>
            </a:r>
            <a:r>
              <a:rPr lang="en-US" altLang="zh-CN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PHY</a:t>
            </a:r>
            <a:r>
              <a:rPr lang="zh-CN" altLang="en-US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层，之前的</a:t>
            </a:r>
            <a:r>
              <a:rPr lang="en-US" altLang="zh-CN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V4.x</a:t>
            </a:r>
            <a:r>
              <a:rPr lang="zh-CN" altLang="en-US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中只使用</a:t>
            </a:r>
            <a:r>
              <a:rPr lang="en-US" altLang="zh-CN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LE 1M</a:t>
            </a:r>
            <a:endParaRPr lang="en-US" spc="-5" dirty="0">
              <a:solidFill>
                <a:srgbClr val="002052"/>
              </a:solidFill>
              <a:latin typeface="Arial" panose="020B0604020202020204"/>
              <a:cs typeface="Arial" panose="020B0604020202020204"/>
            </a:endParaRPr>
          </a:p>
          <a:p>
            <a:pPr marL="546100" lvl="1" indent="-179070">
              <a:spcBef>
                <a:spcPts val="605"/>
              </a:spcBef>
              <a:buClr>
                <a:srgbClr val="002052"/>
              </a:buClr>
              <a:buChar char="•"/>
              <a:tabLst>
                <a:tab pos="546735" algn="l"/>
              </a:tabLst>
            </a:pP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LE</a:t>
            </a:r>
            <a:r>
              <a:rPr sz="1400" spc="-1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2M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915035" marR="92710" lvl="2" indent="-178435">
              <a:spcBef>
                <a:spcPts val="605"/>
              </a:spcBef>
              <a:buChar char="•"/>
              <a:tabLst>
                <a:tab pos="915035" algn="l"/>
              </a:tabLst>
            </a:pPr>
            <a:r>
              <a:rPr lang="zh-CN" altLang="en-US" sz="1200" spc="-5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它允许物理层工作在</a:t>
            </a:r>
            <a:r>
              <a:rPr lang="en-US" altLang="zh-CN" sz="1200" spc="-5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2 Mbps,</a:t>
            </a:r>
            <a:r>
              <a:rPr lang="zh-CN" altLang="en-US" sz="1200" spc="-5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因此，引用可以实现比在</a:t>
            </a:r>
            <a:r>
              <a:rPr lang="en-US" altLang="zh-CN" sz="1200" spc="-5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LE 1M </a:t>
            </a:r>
            <a:r>
              <a:rPr lang="zh-CN" altLang="en-US" sz="1200" spc="-5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更高的速率，因为包更短，所以功耗这块得到提升。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546100" lvl="1" indent="-179070">
              <a:spcBef>
                <a:spcPts val="295"/>
              </a:spcBef>
              <a:buClr>
                <a:srgbClr val="002052"/>
              </a:buClr>
              <a:buChar char="•"/>
              <a:tabLst>
                <a:tab pos="546735" algn="l"/>
              </a:tabLst>
            </a:pP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LE</a:t>
            </a:r>
            <a:r>
              <a:rPr sz="1400" spc="-1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Coded</a:t>
            </a:r>
            <a:r>
              <a:rPr lang="en-US" altLang="zh-CN"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lang="en-US" altLang="zh-CN" sz="1400" dirty="0"/>
              <a:t>125kbps 500kbps</a:t>
            </a:r>
            <a:r>
              <a:rPr lang="en-US" altLang="zh-CN"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915035" marR="5080" lvl="2" indent="-178435">
              <a:spcBef>
                <a:spcPts val="605"/>
              </a:spcBef>
              <a:buChar char="•"/>
              <a:tabLst>
                <a:tab pos="915035" algn="l"/>
              </a:tabLst>
            </a:pPr>
            <a:r>
              <a:rPr lang="en-US" altLang="zh-CN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LE</a:t>
            </a:r>
            <a:r>
              <a:rPr lang="zh-CN" altLang="en-US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编码的</a:t>
            </a:r>
            <a:r>
              <a:rPr lang="en-US" altLang="zh-CN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PHY</a:t>
            </a:r>
            <a:r>
              <a:rPr lang="zh-CN" altLang="en-US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使用前向纠错编码（</a:t>
            </a:r>
            <a:r>
              <a:rPr lang="en-US" altLang="zh-CN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FEC</a:t>
            </a:r>
            <a:r>
              <a:rPr lang="zh-CN" altLang="en-US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）对接收到的数据包进行纠错。这允许接收到的数据包以较低的信噪比（</a:t>
            </a:r>
            <a:r>
              <a:rPr lang="en-US" altLang="zh-CN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SNR</a:t>
            </a:r>
            <a:r>
              <a:rPr lang="zh-CN" altLang="en-US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）值被正确解码，</a:t>
            </a:r>
          </a:p>
          <a:p>
            <a:pPr marL="736600" marR="5080" lvl="2">
              <a:spcBef>
                <a:spcPts val="605"/>
              </a:spcBef>
              <a:tabLst>
                <a:tab pos="915035" algn="l"/>
              </a:tabLst>
            </a:pPr>
            <a:r>
              <a:rPr lang="en-US" altLang="zh-CN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lang="zh-CN" altLang="en-US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因此，它增加了发射机距离而不需要增加发射机功率电平（范围可以是低功耗蓝牙</a:t>
            </a:r>
            <a:r>
              <a:rPr lang="en-US" altLang="zh-CN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v4.x</a:t>
            </a:r>
            <a:r>
              <a:rPr lang="zh-CN" altLang="en-US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允许的范围的</a:t>
            </a:r>
            <a:r>
              <a:rPr lang="en-US" altLang="zh-CN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lang="zh-CN" altLang="en-US" sz="1200" dirty="0">
                <a:solidFill>
                  <a:srgbClr val="9C9E9F"/>
                </a:solidFill>
                <a:latin typeface="Arial" panose="020B0604020202020204"/>
                <a:cs typeface="Arial" panose="020B0604020202020204"/>
              </a:rPr>
              <a:t>倍以上）。 </a:t>
            </a:r>
            <a:endParaRPr lang="en-US" altLang="zh-CN" sz="1200" dirty="0">
              <a:solidFill>
                <a:srgbClr val="9C9E9F"/>
              </a:solidFill>
              <a:latin typeface="Arial" panose="020B0604020202020204"/>
              <a:cs typeface="Arial" panose="020B0604020202020204"/>
            </a:endParaRPr>
          </a:p>
          <a:p>
            <a:pPr lvl="2">
              <a:spcBef>
                <a:spcPts val="25"/>
              </a:spcBef>
              <a:buClr>
                <a:srgbClr val="9C9E9F"/>
              </a:buClr>
            </a:pPr>
            <a:endParaRPr dirty="0">
              <a:latin typeface="Arial" panose="020B0604020202020204"/>
              <a:cs typeface="Arial" panose="020B0604020202020204"/>
            </a:endParaRPr>
          </a:p>
          <a:p>
            <a:pPr marL="190500" indent="-178435">
              <a:buClr>
                <a:srgbClr val="39A9DC"/>
              </a:buClr>
              <a:buChar char="•"/>
              <a:tabLst>
                <a:tab pos="191135" algn="l"/>
              </a:tabLst>
            </a:pP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Standard HCI </a:t>
            </a:r>
            <a:r>
              <a:rPr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APIs 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are defined on </a:t>
            </a:r>
            <a:r>
              <a:rPr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BLE 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specification </a:t>
            </a:r>
            <a:r>
              <a:rPr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v5.x for </a:t>
            </a:r>
            <a:r>
              <a:rPr spc="-10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allowing </a:t>
            </a:r>
            <a:r>
              <a:rPr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pc="2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set:</a:t>
            </a:r>
            <a:endParaRPr lang="zh-CN" altLang="en-US" dirty="0">
              <a:effectLst/>
            </a:endParaRPr>
          </a:p>
          <a:p>
            <a:pPr marL="190500" indent="-178435">
              <a:buClr>
                <a:srgbClr val="39A9DC"/>
              </a:buClr>
              <a:buFontTx/>
              <a:buChar char="•"/>
              <a:tabLst>
                <a:tab pos="191135" algn="l"/>
              </a:tabLst>
            </a:pPr>
            <a:r>
              <a:rPr lang="zh-CN" altLang="en-US" dirty="0">
                <a:effectLst/>
              </a:rPr>
              <a:t>标准</a:t>
            </a:r>
            <a:r>
              <a:rPr lang="en-US" altLang="zh-CN" dirty="0">
                <a:effectLst/>
              </a:rPr>
              <a:t>HCI API</a:t>
            </a:r>
            <a:r>
              <a:rPr lang="zh-CN" altLang="en-US" dirty="0">
                <a:effectLst/>
              </a:rPr>
              <a:t>在</a:t>
            </a:r>
            <a:r>
              <a:rPr lang="en-US" altLang="zh-CN" dirty="0">
                <a:effectLst/>
              </a:rPr>
              <a:t>BLE</a:t>
            </a:r>
            <a:r>
              <a:rPr lang="zh-CN" altLang="en-US" dirty="0">
                <a:effectLst/>
              </a:rPr>
              <a:t>规范</a:t>
            </a:r>
            <a:r>
              <a:rPr lang="en-US" altLang="zh-CN" dirty="0">
                <a:effectLst/>
              </a:rPr>
              <a:t>v5.x</a:t>
            </a:r>
            <a:r>
              <a:rPr lang="zh-CN" altLang="en-US" dirty="0">
                <a:effectLst/>
              </a:rPr>
              <a:t>中定义允许设置： </a:t>
            </a:r>
            <a:endParaRPr lang="zh-CN" altLang="en-US" dirty="0">
              <a:latin typeface="Arial" panose="020B0604020202020204"/>
              <a:cs typeface="Arial" panose="020B0604020202020204"/>
            </a:endParaRPr>
          </a:p>
          <a:p>
            <a:pPr marL="546100" lvl="1" indent="-179070">
              <a:spcBef>
                <a:spcPts val="605"/>
              </a:spcBef>
              <a:buClr>
                <a:srgbClr val="002052"/>
              </a:buClr>
              <a:buFontTx/>
              <a:buChar char="•"/>
              <a:tabLst>
                <a:tab pos="546735" algn="l"/>
              </a:tabLst>
            </a:pPr>
            <a:r>
              <a:rPr lang="zh-CN" altLang="en-US"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为所有的通过</a:t>
            </a:r>
            <a:r>
              <a:rPr lang="en-US" altLang="zh-CN"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LE</a:t>
            </a:r>
            <a:r>
              <a:rPr lang="zh-CN" altLang="en-US"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传输的连接，发送和接收的</a:t>
            </a:r>
            <a:r>
              <a:rPr lang="en-US" altLang="zh-CN"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PHY</a:t>
            </a:r>
            <a:r>
              <a:rPr lang="zh-CN" altLang="en-US"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可以选择</a:t>
            </a:r>
            <a:r>
              <a:rPr lang="en-US" altLang="zh-CN"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(LE 1M, LE 2M, LE Coded)</a:t>
            </a:r>
            <a:endParaRPr lang="en-US" sz="1400" dirty="0">
              <a:latin typeface="Arial" panose="020B0604020202020204"/>
              <a:cs typeface="Arial" panose="020B0604020202020204"/>
            </a:endParaRPr>
          </a:p>
          <a:p>
            <a:pPr marL="546100" lvl="1" indent="-179070">
              <a:spcBef>
                <a:spcPts val="605"/>
              </a:spcBef>
              <a:buClr>
                <a:srgbClr val="002052"/>
              </a:buClr>
              <a:buChar char="•"/>
              <a:tabLst>
                <a:tab pos="546735" algn="l"/>
              </a:tabLst>
            </a:pPr>
            <a:r>
              <a:rPr lang="zh-CN" altLang="en-US" sz="16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发送端</a:t>
            </a:r>
            <a:r>
              <a:rPr lang="en-US" altLang="zh-CN" sz="16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PHY</a:t>
            </a:r>
            <a:r>
              <a:rPr lang="zh-CN" altLang="en-US" sz="16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和接收端</a:t>
            </a:r>
            <a:r>
              <a:rPr lang="en-US" altLang="zh-CN" sz="16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PHY</a:t>
            </a:r>
            <a:r>
              <a:rPr lang="zh-CN" altLang="en-US" sz="16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用于特定的连接（即发送和接收可以选不同的</a:t>
            </a:r>
            <a:r>
              <a:rPr lang="en-US" altLang="zh-CN" sz="16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PHY</a:t>
            </a:r>
            <a:r>
              <a:rPr lang="zh-CN" altLang="en-US" sz="16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）。</a:t>
            </a:r>
            <a:endParaRPr lang="en-US" sz="1600" dirty="0">
              <a:solidFill>
                <a:srgbClr val="39A9DC"/>
              </a:solidFill>
              <a:latin typeface="Arial" panose="020B0604020202020204"/>
              <a:cs typeface="Arial" panose="020B0604020202020204"/>
            </a:endParaRPr>
          </a:p>
          <a:p>
            <a:pPr marL="546100" lvl="1" indent="-179070">
              <a:spcBef>
                <a:spcPts val="605"/>
              </a:spcBef>
              <a:buClr>
                <a:srgbClr val="002052"/>
              </a:buClr>
              <a:buChar char="•"/>
              <a:tabLst>
                <a:tab pos="546735" algn="l"/>
              </a:tabLst>
            </a:pPr>
            <a:endParaRPr sz="1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扩展广播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41</a:t>
            </a:fld>
            <a:endParaRPr lang="fr-FR" dirty="0"/>
          </a:p>
        </p:txBody>
      </p:sp>
      <p:grpSp>
        <p:nvGrpSpPr>
          <p:cNvPr id="5" name="object 5"/>
          <p:cNvGrpSpPr/>
          <p:nvPr/>
        </p:nvGrpSpPr>
        <p:grpSpPr>
          <a:xfrm>
            <a:off x="1624865" y="3545731"/>
            <a:ext cx="1550035" cy="1702435"/>
            <a:chOff x="640080" y="3797808"/>
            <a:chExt cx="1550035" cy="1702435"/>
          </a:xfrm>
        </p:grpSpPr>
        <p:sp>
          <p:nvSpPr>
            <p:cNvPr id="6" name="object 6"/>
            <p:cNvSpPr/>
            <p:nvPr/>
          </p:nvSpPr>
          <p:spPr>
            <a:xfrm>
              <a:off x="653034" y="38107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152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52400" y="6858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FD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3034" y="38107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0" y="685800"/>
                  </a:moveTo>
                  <a:lnTo>
                    <a:pt x="152400" y="6858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634" y="38107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152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52400" y="6858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FD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1634" y="38107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0" y="685800"/>
                  </a:moveTo>
                  <a:lnTo>
                    <a:pt x="152400" y="6858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0234" y="38107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152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52400" y="6858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FD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0234" y="38107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0" y="685800"/>
                  </a:moveTo>
                  <a:lnTo>
                    <a:pt x="152400" y="6858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19833" y="4801362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39A9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9833" y="4801362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0" y="685800"/>
                  </a:moveTo>
                  <a:lnTo>
                    <a:pt x="457200" y="6858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2122" y="4495800"/>
              <a:ext cx="996950" cy="685800"/>
            </a:xfrm>
            <a:custGeom>
              <a:avLst/>
              <a:gdLst/>
              <a:ahLst/>
              <a:cxnLst/>
              <a:rect l="l" t="t" r="r" b="b"/>
              <a:pathLst>
                <a:path w="996950" h="685800">
                  <a:moveTo>
                    <a:pt x="996950" y="647700"/>
                  </a:moveTo>
                  <a:lnTo>
                    <a:pt x="984250" y="641350"/>
                  </a:lnTo>
                  <a:lnTo>
                    <a:pt x="920750" y="609600"/>
                  </a:lnTo>
                  <a:lnTo>
                    <a:pt x="920750" y="641350"/>
                  </a:lnTo>
                  <a:lnTo>
                    <a:pt x="469900" y="641350"/>
                  </a:lnTo>
                  <a:lnTo>
                    <a:pt x="469900" y="0"/>
                  </a:lnTo>
                  <a:lnTo>
                    <a:pt x="457200" y="0"/>
                  </a:lnTo>
                  <a:lnTo>
                    <a:pt x="457200" y="641350"/>
                  </a:lnTo>
                  <a:lnTo>
                    <a:pt x="241300" y="641350"/>
                  </a:lnTo>
                  <a:lnTo>
                    <a:pt x="241300" y="0"/>
                  </a:lnTo>
                  <a:lnTo>
                    <a:pt x="228600" y="0"/>
                  </a:lnTo>
                  <a:lnTo>
                    <a:pt x="228600" y="641350"/>
                  </a:lnTo>
                  <a:lnTo>
                    <a:pt x="12700" y="6413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51256"/>
                  </a:lnTo>
                  <a:lnTo>
                    <a:pt x="2844" y="654050"/>
                  </a:lnTo>
                  <a:lnTo>
                    <a:pt x="231444" y="654050"/>
                  </a:lnTo>
                  <a:lnTo>
                    <a:pt x="460044" y="654050"/>
                  </a:lnTo>
                  <a:lnTo>
                    <a:pt x="920750" y="654050"/>
                  </a:lnTo>
                  <a:lnTo>
                    <a:pt x="920750" y="685800"/>
                  </a:lnTo>
                  <a:lnTo>
                    <a:pt x="984250" y="654050"/>
                  </a:lnTo>
                  <a:lnTo>
                    <a:pt x="996950" y="647700"/>
                  </a:lnTo>
                  <a:close/>
                </a:path>
              </a:pathLst>
            </a:custGeom>
            <a:solidFill>
              <a:srgbClr val="34A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Rectangle 14"/>
          <p:cNvSpPr/>
          <p:nvPr/>
        </p:nvSpPr>
        <p:spPr>
          <a:xfrm>
            <a:off x="694413" y="1176476"/>
            <a:ext cx="9990519" cy="122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0"/>
              </a:spcBef>
              <a:buClr>
                <a:srgbClr val="39A9DC"/>
              </a:buClr>
              <a:buChar char="•"/>
              <a:tabLst>
                <a:tab pos="191135" algn="l"/>
              </a:tabLst>
            </a:pPr>
            <a:r>
              <a:rPr lang="en-US" spc="-5" dirty="0">
                <a:solidFill>
                  <a:srgbClr val="002052"/>
                </a:solidFill>
                <a:cs typeface="Arial" panose="020B0604020202020204"/>
              </a:rPr>
              <a:t>ADV_EXT_IND: </a:t>
            </a:r>
            <a:r>
              <a:rPr lang="zh-CN" altLang="en-US" spc="-10" dirty="0">
                <a:solidFill>
                  <a:srgbClr val="002052"/>
                </a:solidFill>
                <a:cs typeface="Arial" panose="020B0604020202020204"/>
              </a:rPr>
              <a:t>新的数据包可以发送在初级广播通道上。</a:t>
            </a:r>
            <a:endParaRPr lang="en-US" spc="-10" dirty="0">
              <a:solidFill>
                <a:srgbClr val="002052"/>
              </a:solidFill>
              <a:cs typeface="Arial" panose="020B0604020202020204"/>
            </a:endParaRPr>
          </a:p>
          <a:p>
            <a:pPr marL="190500" indent="-178435">
              <a:spcBef>
                <a:spcPts val="100"/>
              </a:spcBef>
              <a:buClr>
                <a:srgbClr val="39A9DC"/>
              </a:buClr>
              <a:buFontTx/>
              <a:buChar char="•"/>
              <a:tabLst>
                <a:tab pos="191135" algn="l"/>
              </a:tabLst>
            </a:pPr>
            <a:r>
              <a:rPr lang="zh-CN" altLang="en-US" spc="-5" dirty="0">
                <a:solidFill>
                  <a:srgbClr val="002052"/>
                </a:solidFill>
                <a:cs typeface="Arial" panose="020B0604020202020204"/>
              </a:rPr>
              <a:t>新的扩展广播可以使用</a:t>
            </a:r>
            <a:r>
              <a:rPr lang="en-US" altLang="zh-CN" spc="-5" dirty="0">
                <a:solidFill>
                  <a:srgbClr val="002052"/>
                </a:solidFill>
                <a:cs typeface="Arial" panose="020B0604020202020204"/>
              </a:rPr>
              <a:t>BLE 4.X</a:t>
            </a:r>
            <a:r>
              <a:rPr lang="zh-CN" altLang="en-US" spc="-5" dirty="0">
                <a:solidFill>
                  <a:srgbClr val="002052"/>
                </a:solidFill>
                <a:cs typeface="Arial" panose="020B0604020202020204"/>
              </a:rPr>
              <a:t>中的连接通道（</a:t>
            </a:r>
            <a:r>
              <a:rPr lang="en-US" altLang="zh-CN" spc="-5" dirty="0">
                <a:solidFill>
                  <a:srgbClr val="002052"/>
                </a:solidFill>
                <a:cs typeface="Arial" panose="020B0604020202020204"/>
              </a:rPr>
              <a:t>0~36</a:t>
            </a:r>
            <a:r>
              <a:rPr lang="zh-CN" altLang="en-US" spc="-5" dirty="0">
                <a:solidFill>
                  <a:srgbClr val="002052"/>
                </a:solidFill>
                <a:cs typeface="Arial" panose="020B0604020202020204"/>
              </a:rPr>
              <a:t>）</a:t>
            </a:r>
            <a:r>
              <a:rPr lang="en-US" altLang="zh-CN" spc="-5" dirty="0">
                <a:solidFill>
                  <a:srgbClr val="002052"/>
                </a:solidFill>
                <a:cs typeface="Arial" panose="020B0604020202020204"/>
              </a:rPr>
              <a:t>【</a:t>
            </a:r>
            <a:r>
              <a:rPr lang="zh-CN" altLang="en-US" spc="-5" dirty="0">
                <a:solidFill>
                  <a:srgbClr val="002052"/>
                </a:solidFill>
                <a:cs typeface="Arial" panose="020B0604020202020204"/>
              </a:rPr>
              <a:t>次级广播通道</a:t>
            </a:r>
            <a:r>
              <a:rPr lang="en-US" altLang="zh-CN" spc="-5" dirty="0">
                <a:solidFill>
                  <a:srgbClr val="002052"/>
                </a:solidFill>
                <a:cs typeface="Arial" panose="020B0604020202020204"/>
              </a:rPr>
              <a:t>】,</a:t>
            </a:r>
            <a:r>
              <a:rPr lang="zh-CN" altLang="en-US" spc="-5" dirty="0">
                <a:solidFill>
                  <a:srgbClr val="002052"/>
                </a:solidFill>
                <a:cs typeface="Arial" panose="020B0604020202020204"/>
              </a:rPr>
              <a:t>扩展广播包的</a:t>
            </a:r>
            <a:r>
              <a:rPr lang="en-US" altLang="zh-CN" spc="-5" dirty="0">
                <a:solidFill>
                  <a:srgbClr val="002052"/>
                </a:solidFill>
                <a:cs typeface="Arial" panose="020B0604020202020204"/>
              </a:rPr>
              <a:t>payload</a:t>
            </a:r>
            <a:r>
              <a:rPr lang="zh-CN" altLang="en-US" spc="-5" dirty="0">
                <a:solidFill>
                  <a:srgbClr val="002052"/>
                </a:solidFill>
                <a:cs typeface="Arial" panose="020B0604020202020204"/>
              </a:rPr>
              <a:t>可以达到</a:t>
            </a:r>
            <a:r>
              <a:rPr lang="en-US" altLang="zh-CN" spc="-5" dirty="0">
                <a:solidFill>
                  <a:srgbClr val="002052"/>
                </a:solidFill>
                <a:cs typeface="Arial" panose="020B0604020202020204"/>
              </a:rPr>
              <a:t>255</a:t>
            </a:r>
            <a:r>
              <a:rPr lang="zh-CN" altLang="en-US" spc="-5" dirty="0">
                <a:solidFill>
                  <a:srgbClr val="002052"/>
                </a:solidFill>
                <a:cs typeface="Arial" panose="020B0604020202020204"/>
              </a:rPr>
              <a:t>字节。</a:t>
            </a:r>
            <a:endParaRPr lang="en-US" dirty="0">
              <a:cs typeface="Arial" panose="020B0604020202020204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Clr>
                <a:srgbClr val="39A9DC"/>
              </a:buClr>
              <a:tabLst>
                <a:tab pos="191135" algn="l"/>
              </a:tabLst>
            </a:pPr>
            <a:endParaRPr lang="en-US" dirty="0">
              <a:cs typeface="Arial" panose="020B060402020202020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00" y="2585301"/>
            <a:ext cx="7261164" cy="439543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链式扩展广播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42</a:t>
            </a:fld>
            <a:endParaRPr lang="fr-FR" dirty="0"/>
          </a:p>
        </p:txBody>
      </p:sp>
      <p:grpSp>
        <p:nvGrpSpPr>
          <p:cNvPr id="5" name="object 6"/>
          <p:cNvGrpSpPr/>
          <p:nvPr/>
        </p:nvGrpSpPr>
        <p:grpSpPr>
          <a:xfrm>
            <a:off x="6316431" y="1236739"/>
            <a:ext cx="3988435" cy="1924050"/>
            <a:chOff x="2045207" y="3874008"/>
            <a:chExt cx="3988435" cy="1924050"/>
          </a:xfrm>
        </p:grpSpPr>
        <p:sp>
          <p:nvSpPr>
            <p:cNvPr id="6" name="object 7"/>
            <p:cNvSpPr/>
            <p:nvPr/>
          </p:nvSpPr>
          <p:spPr>
            <a:xfrm>
              <a:off x="2058161" y="38869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152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52400" y="6858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FD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/>
            <p:cNvSpPr/>
            <p:nvPr/>
          </p:nvSpPr>
          <p:spPr>
            <a:xfrm>
              <a:off x="2058161" y="38869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0" y="685800"/>
                  </a:moveTo>
                  <a:lnTo>
                    <a:pt x="152400" y="6858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/>
            <p:cNvSpPr/>
            <p:nvPr/>
          </p:nvSpPr>
          <p:spPr>
            <a:xfrm>
              <a:off x="2286761" y="38869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152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52400" y="6858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FD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/>
            <p:cNvSpPr/>
            <p:nvPr/>
          </p:nvSpPr>
          <p:spPr>
            <a:xfrm>
              <a:off x="2286761" y="38869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0" y="685800"/>
                  </a:moveTo>
                  <a:lnTo>
                    <a:pt x="152400" y="6858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/>
            <p:cNvSpPr/>
            <p:nvPr/>
          </p:nvSpPr>
          <p:spPr>
            <a:xfrm>
              <a:off x="2515361" y="38869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152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52400" y="6858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FD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/>
            <p:cNvSpPr/>
            <p:nvPr/>
          </p:nvSpPr>
          <p:spPr>
            <a:xfrm>
              <a:off x="2515361" y="3886962"/>
              <a:ext cx="152400" cy="685800"/>
            </a:xfrm>
            <a:custGeom>
              <a:avLst/>
              <a:gdLst/>
              <a:ahLst/>
              <a:cxnLst/>
              <a:rect l="l" t="t" r="r" b="b"/>
              <a:pathLst>
                <a:path w="152400" h="685800">
                  <a:moveTo>
                    <a:pt x="0" y="685800"/>
                  </a:moveTo>
                  <a:lnTo>
                    <a:pt x="152400" y="6858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3"/>
            <p:cNvSpPr/>
            <p:nvPr/>
          </p:nvSpPr>
          <p:spPr>
            <a:xfrm>
              <a:off x="3124961" y="487756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39A9D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4"/>
            <p:cNvSpPr/>
            <p:nvPr/>
          </p:nvSpPr>
          <p:spPr>
            <a:xfrm>
              <a:off x="3124961" y="487756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685800"/>
                  </a:moveTo>
                  <a:lnTo>
                    <a:pt x="685800" y="6858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/>
            <p:cNvSpPr/>
            <p:nvPr/>
          </p:nvSpPr>
          <p:spPr>
            <a:xfrm>
              <a:off x="2127250" y="4572000"/>
              <a:ext cx="996950" cy="685800"/>
            </a:xfrm>
            <a:custGeom>
              <a:avLst/>
              <a:gdLst/>
              <a:ahLst/>
              <a:cxnLst/>
              <a:rect l="l" t="t" r="r" b="b"/>
              <a:pathLst>
                <a:path w="996950" h="685800">
                  <a:moveTo>
                    <a:pt x="996950" y="647700"/>
                  </a:moveTo>
                  <a:lnTo>
                    <a:pt x="984250" y="641350"/>
                  </a:lnTo>
                  <a:lnTo>
                    <a:pt x="920750" y="609600"/>
                  </a:lnTo>
                  <a:lnTo>
                    <a:pt x="920750" y="641350"/>
                  </a:lnTo>
                  <a:lnTo>
                    <a:pt x="469900" y="641350"/>
                  </a:lnTo>
                  <a:lnTo>
                    <a:pt x="469900" y="0"/>
                  </a:lnTo>
                  <a:lnTo>
                    <a:pt x="457200" y="0"/>
                  </a:lnTo>
                  <a:lnTo>
                    <a:pt x="457200" y="641350"/>
                  </a:lnTo>
                  <a:lnTo>
                    <a:pt x="241300" y="641350"/>
                  </a:lnTo>
                  <a:lnTo>
                    <a:pt x="241300" y="0"/>
                  </a:lnTo>
                  <a:lnTo>
                    <a:pt x="228600" y="0"/>
                  </a:lnTo>
                  <a:lnTo>
                    <a:pt x="228600" y="641350"/>
                  </a:lnTo>
                  <a:lnTo>
                    <a:pt x="12700" y="6413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51256"/>
                  </a:lnTo>
                  <a:lnTo>
                    <a:pt x="2794" y="654050"/>
                  </a:lnTo>
                  <a:lnTo>
                    <a:pt x="231394" y="654050"/>
                  </a:lnTo>
                  <a:lnTo>
                    <a:pt x="459994" y="654050"/>
                  </a:lnTo>
                  <a:lnTo>
                    <a:pt x="920750" y="654050"/>
                  </a:lnTo>
                  <a:lnTo>
                    <a:pt x="920750" y="685800"/>
                  </a:lnTo>
                  <a:lnTo>
                    <a:pt x="984250" y="654050"/>
                  </a:lnTo>
                  <a:lnTo>
                    <a:pt x="996950" y="647700"/>
                  </a:lnTo>
                  <a:close/>
                </a:path>
              </a:pathLst>
            </a:custGeom>
            <a:solidFill>
              <a:srgbClr val="34A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"/>
            <p:cNvSpPr/>
            <p:nvPr/>
          </p:nvSpPr>
          <p:spPr>
            <a:xfrm>
              <a:off x="4229861" y="487756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39A9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7"/>
            <p:cNvSpPr/>
            <p:nvPr/>
          </p:nvSpPr>
          <p:spPr>
            <a:xfrm>
              <a:off x="4229861" y="487756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685800"/>
                  </a:moveTo>
                  <a:lnTo>
                    <a:pt x="685800" y="6858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8"/>
            <p:cNvSpPr/>
            <p:nvPr/>
          </p:nvSpPr>
          <p:spPr>
            <a:xfrm>
              <a:off x="3460749" y="5181600"/>
              <a:ext cx="768350" cy="615950"/>
            </a:xfrm>
            <a:custGeom>
              <a:avLst/>
              <a:gdLst/>
              <a:ahLst/>
              <a:cxnLst/>
              <a:rect l="l" t="t" r="r" b="b"/>
              <a:pathLst>
                <a:path w="768350" h="615950">
                  <a:moveTo>
                    <a:pt x="12700" y="381000"/>
                  </a:moveTo>
                  <a:lnTo>
                    <a:pt x="0" y="381000"/>
                  </a:lnTo>
                  <a:lnTo>
                    <a:pt x="0" y="613105"/>
                  </a:lnTo>
                  <a:lnTo>
                    <a:pt x="2794" y="615950"/>
                  </a:lnTo>
                  <a:lnTo>
                    <a:pt x="562355" y="615950"/>
                  </a:lnTo>
                  <a:lnTo>
                    <a:pt x="565150" y="613105"/>
                  </a:lnTo>
                  <a:lnTo>
                    <a:pt x="565150" y="609600"/>
                  </a:lnTo>
                  <a:lnTo>
                    <a:pt x="12700" y="609600"/>
                  </a:lnTo>
                  <a:lnTo>
                    <a:pt x="6350" y="603250"/>
                  </a:lnTo>
                  <a:lnTo>
                    <a:pt x="12700" y="603250"/>
                  </a:lnTo>
                  <a:lnTo>
                    <a:pt x="12700" y="381000"/>
                  </a:lnTo>
                  <a:close/>
                </a:path>
                <a:path w="768350" h="615950">
                  <a:moveTo>
                    <a:pt x="12700" y="603250"/>
                  </a:moveTo>
                  <a:lnTo>
                    <a:pt x="6350" y="603250"/>
                  </a:lnTo>
                  <a:lnTo>
                    <a:pt x="12700" y="609600"/>
                  </a:lnTo>
                  <a:lnTo>
                    <a:pt x="12700" y="603250"/>
                  </a:lnTo>
                  <a:close/>
                </a:path>
                <a:path w="768350" h="615950">
                  <a:moveTo>
                    <a:pt x="552450" y="603250"/>
                  </a:moveTo>
                  <a:lnTo>
                    <a:pt x="12700" y="603250"/>
                  </a:lnTo>
                  <a:lnTo>
                    <a:pt x="12700" y="609600"/>
                  </a:lnTo>
                  <a:lnTo>
                    <a:pt x="552450" y="609600"/>
                  </a:lnTo>
                  <a:lnTo>
                    <a:pt x="552450" y="603250"/>
                  </a:lnTo>
                  <a:close/>
                </a:path>
                <a:path w="768350" h="615950">
                  <a:moveTo>
                    <a:pt x="692150" y="31750"/>
                  </a:moveTo>
                  <a:lnTo>
                    <a:pt x="555244" y="31750"/>
                  </a:lnTo>
                  <a:lnTo>
                    <a:pt x="552450" y="34543"/>
                  </a:lnTo>
                  <a:lnTo>
                    <a:pt x="552450" y="609600"/>
                  </a:lnTo>
                  <a:lnTo>
                    <a:pt x="558800" y="603250"/>
                  </a:lnTo>
                  <a:lnTo>
                    <a:pt x="565150" y="603250"/>
                  </a:lnTo>
                  <a:lnTo>
                    <a:pt x="565150" y="44450"/>
                  </a:lnTo>
                  <a:lnTo>
                    <a:pt x="558800" y="44450"/>
                  </a:lnTo>
                  <a:lnTo>
                    <a:pt x="565150" y="38100"/>
                  </a:lnTo>
                  <a:lnTo>
                    <a:pt x="692150" y="38100"/>
                  </a:lnTo>
                  <a:lnTo>
                    <a:pt x="692150" y="31750"/>
                  </a:lnTo>
                  <a:close/>
                </a:path>
                <a:path w="768350" h="615950">
                  <a:moveTo>
                    <a:pt x="565150" y="603250"/>
                  </a:moveTo>
                  <a:lnTo>
                    <a:pt x="558800" y="603250"/>
                  </a:lnTo>
                  <a:lnTo>
                    <a:pt x="552450" y="609600"/>
                  </a:lnTo>
                  <a:lnTo>
                    <a:pt x="565150" y="609600"/>
                  </a:lnTo>
                  <a:lnTo>
                    <a:pt x="565150" y="603250"/>
                  </a:lnTo>
                  <a:close/>
                </a:path>
                <a:path w="768350" h="615950">
                  <a:moveTo>
                    <a:pt x="692150" y="0"/>
                  </a:moveTo>
                  <a:lnTo>
                    <a:pt x="692150" y="76200"/>
                  </a:lnTo>
                  <a:lnTo>
                    <a:pt x="755650" y="44450"/>
                  </a:lnTo>
                  <a:lnTo>
                    <a:pt x="704850" y="44450"/>
                  </a:lnTo>
                  <a:lnTo>
                    <a:pt x="704850" y="31750"/>
                  </a:lnTo>
                  <a:lnTo>
                    <a:pt x="755650" y="31750"/>
                  </a:lnTo>
                  <a:lnTo>
                    <a:pt x="692150" y="0"/>
                  </a:lnTo>
                  <a:close/>
                </a:path>
                <a:path w="768350" h="615950">
                  <a:moveTo>
                    <a:pt x="565150" y="38100"/>
                  </a:moveTo>
                  <a:lnTo>
                    <a:pt x="558800" y="44450"/>
                  </a:lnTo>
                  <a:lnTo>
                    <a:pt x="565150" y="44450"/>
                  </a:lnTo>
                  <a:lnTo>
                    <a:pt x="565150" y="38100"/>
                  </a:lnTo>
                  <a:close/>
                </a:path>
                <a:path w="768350" h="615950">
                  <a:moveTo>
                    <a:pt x="692150" y="38100"/>
                  </a:moveTo>
                  <a:lnTo>
                    <a:pt x="565150" y="38100"/>
                  </a:lnTo>
                  <a:lnTo>
                    <a:pt x="565150" y="44450"/>
                  </a:lnTo>
                  <a:lnTo>
                    <a:pt x="692150" y="44450"/>
                  </a:lnTo>
                  <a:lnTo>
                    <a:pt x="692150" y="38100"/>
                  </a:lnTo>
                  <a:close/>
                </a:path>
                <a:path w="768350" h="615950">
                  <a:moveTo>
                    <a:pt x="755650" y="31750"/>
                  </a:moveTo>
                  <a:lnTo>
                    <a:pt x="704850" y="31750"/>
                  </a:lnTo>
                  <a:lnTo>
                    <a:pt x="704850" y="44450"/>
                  </a:lnTo>
                  <a:lnTo>
                    <a:pt x="755650" y="44450"/>
                  </a:lnTo>
                  <a:lnTo>
                    <a:pt x="768350" y="38100"/>
                  </a:lnTo>
                  <a:lnTo>
                    <a:pt x="755650" y="31750"/>
                  </a:lnTo>
                  <a:close/>
                </a:path>
              </a:pathLst>
            </a:custGeom>
            <a:solidFill>
              <a:srgbClr val="34A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/>
            <p:cNvSpPr/>
            <p:nvPr/>
          </p:nvSpPr>
          <p:spPr>
            <a:xfrm>
              <a:off x="5334761" y="487756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39A9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0"/>
            <p:cNvSpPr/>
            <p:nvPr/>
          </p:nvSpPr>
          <p:spPr>
            <a:xfrm>
              <a:off x="5334761" y="4877562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685800"/>
                  </a:moveTo>
                  <a:lnTo>
                    <a:pt x="685800" y="6858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5908">
              <a:solidFill>
                <a:srgbClr val="27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1"/>
            <p:cNvSpPr/>
            <p:nvPr/>
          </p:nvSpPr>
          <p:spPr>
            <a:xfrm>
              <a:off x="4565650" y="5181600"/>
              <a:ext cx="768350" cy="615950"/>
            </a:xfrm>
            <a:custGeom>
              <a:avLst/>
              <a:gdLst/>
              <a:ahLst/>
              <a:cxnLst/>
              <a:rect l="l" t="t" r="r" b="b"/>
              <a:pathLst>
                <a:path w="768350" h="615950">
                  <a:moveTo>
                    <a:pt x="12700" y="381000"/>
                  </a:moveTo>
                  <a:lnTo>
                    <a:pt x="0" y="381000"/>
                  </a:lnTo>
                  <a:lnTo>
                    <a:pt x="0" y="613105"/>
                  </a:lnTo>
                  <a:lnTo>
                    <a:pt x="2794" y="615950"/>
                  </a:lnTo>
                  <a:lnTo>
                    <a:pt x="562355" y="615950"/>
                  </a:lnTo>
                  <a:lnTo>
                    <a:pt x="565150" y="613105"/>
                  </a:lnTo>
                  <a:lnTo>
                    <a:pt x="565150" y="609600"/>
                  </a:lnTo>
                  <a:lnTo>
                    <a:pt x="12700" y="609600"/>
                  </a:lnTo>
                  <a:lnTo>
                    <a:pt x="6350" y="603250"/>
                  </a:lnTo>
                  <a:lnTo>
                    <a:pt x="12700" y="603250"/>
                  </a:lnTo>
                  <a:lnTo>
                    <a:pt x="12700" y="381000"/>
                  </a:lnTo>
                  <a:close/>
                </a:path>
                <a:path w="768350" h="615950">
                  <a:moveTo>
                    <a:pt x="12700" y="603250"/>
                  </a:moveTo>
                  <a:lnTo>
                    <a:pt x="6350" y="603250"/>
                  </a:lnTo>
                  <a:lnTo>
                    <a:pt x="12700" y="609600"/>
                  </a:lnTo>
                  <a:lnTo>
                    <a:pt x="12700" y="603250"/>
                  </a:lnTo>
                  <a:close/>
                </a:path>
                <a:path w="768350" h="615950">
                  <a:moveTo>
                    <a:pt x="552450" y="603250"/>
                  </a:moveTo>
                  <a:lnTo>
                    <a:pt x="12700" y="603250"/>
                  </a:lnTo>
                  <a:lnTo>
                    <a:pt x="12700" y="609600"/>
                  </a:lnTo>
                  <a:lnTo>
                    <a:pt x="552450" y="609600"/>
                  </a:lnTo>
                  <a:lnTo>
                    <a:pt x="552450" y="603250"/>
                  </a:lnTo>
                  <a:close/>
                </a:path>
                <a:path w="768350" h="615950">
                  <a:moveTo>
                    <a:pt x="692150" y="31750"/>
                  </a:moveTo>
                  <a:lnTo>
                    <a:pt x="555244" y="31750"/>
                  </a:lnTo>
                  <a:lnTo>
                    <a:pt x="552450" y="34543"/>
                  </a:lnTo>
                  <a:lnTo>
                    <a:pt x="552450" y="609600"/>
                  </a:lnTo>
                  <a:lnTo>
                    <a:pt x="558800" y="603250"/>
                  </a:lnTo>
                  <a:lnTo>
                    <a:pt x="565150" y="603250"/>
                  </a:lnTo>
                  <a:lnTo>
                    <a:pt x="565150" y="44450"/>
                  </a:lnTo>
                  <a:lnTo>
                    <a:pt x="558800" y="44450"/>
                  </a:lnTo>
                  <a:lnTo>
                    <a:pt x="565150" y="38100"/>
                  </a:lnTo>
                  <a:lnTo>
                    <a:pt x="692150" y="38100"/>
                  </a:lnTo>
                  <a:lnTo>
                    <a:pt x="692150" y="31750"/>
                  </a:lnTo>
                  <a:close/>
                </a:path>
                <a:path w="768350" h="615950">
                  <a:moveTo>
                    <a:pt x="565150" y="603250"/>
                  </a:moveTo>
                  <a:lnTo>
                    <a:pt x="558800" y="603250"/>
                  </a:lnTo>
                  <a:lnTo>
                    <a:pt x="552450" y="609600"/>
                  </a:lnTo>
                  <a:lnTo>
                    <a:pt x="565150" y="609600"/>
                  </a:lnTo>
                  <a:lnTo>
                    <a:pt x="565150" y="603250"/>
                  </a:lnTo>
                  <a:close/>
                </a:path>
                <a:path w="768350" h="615950">
                  <a:moveTo>
                    <a:pt x="692150" y="0"/>
                  </a:moveTo>
                  <a:lnTo>
                    <a:pt x="692150" y="76200"/>
                  </a:lnTo>
                  <a:lnTo>
                    <a:pt x="755650" y="44450"/>
                  </a:lnTo>
                  <a:lnTo>
                    <a:pt x="704850" y="44450"/>
                  </a:lnTo>
                  <a:lnTo>
                    <a:pt x="704850" y="31750"/>
                  </a:lnTo>
                  <a:lnTo>
                    <a:pt x="755650" y="31750"/>
                  </a:lnTo>
                  <a:lnTo>
                    <a:pt x="692150" y="0"/>
                  </a:lnTo>
                  <a:close/>
                </a:path>
                <a:path w="768350" h="615950">
                  <a:moveTo>
                    <a:pt x="565150" y="38100"/>
                  </a:moveTo>
                  <a:lnTo>
                    <a:pt x="558800" y="44450"/>
                  </a:lnTo>
                  <a:lnTo>
                    <a:pt x="565150" y="44450"/>
                  </a:lnTo>
                  <a:lnTo>
                    <a:pt x="565150" y="38100"/>
                  </a:lnTo>
                  <a:close/>
                </a:path>
                <a:path w="768350" h="615950">
                  <a:moveTo>
                    <a:pt x="692150" y="38100"/>
                  </a:moveTo>
                  <a:lnTo>
                    <a:pt x="565150" y="38100"/>
                  </a:lnTo>
                  <a:lnTo>
                    <a:pt x="565150" y="44450"/>
                  </a:lnTo>
                  <a:lnTo>
                    <a:pt x="692150" y="44450"/>
                  </a:lnTo>
                  <a:lnTo>
                    <a:pt x="692150" y="38100"/>
                  </a:lnTo>
                  <a:close/>
                </a:path>
                <a:path w="768350" h="615950">
                  <a:moveTo>
                    <a:pt x="755650" y="31750"/>
                  </a:moveTo>
                  <a:lnTo>
                    <a:pt x="704850" y="31750"/>
                  </a:lnTo>
                  <a:lnTo>
                    <a:pt x="704850" y="44450"/>
                  </a:lnTo>
                  <a:lnTo>
                    <a:pt x="755650" y="44450"/>
                  </a:lnTo>
                  <a:lnTo>
                    <a:pt x="768350" y="38100"/>
                  </a:lnTo>
                  <a:lnTo>
                    <a:pt x="755650" y="31750"/>
                  </a:lnTo>
                  <a:close/>
                </a:path>
              </a:pathLst>
            </a:custGeom>
            <a:solidFill>
              <a:srgbClr val="34A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Rectangle 20"/>
          <p:cNvSpPr/>
          <p:nvPr/>
        </p:nvSpPr>
        <p:spPr>
          <a:xfrm>
            <a:off x="7395424" y="3499494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latin typeface="Arial" panose="020B0604020202020204" pitchFamily="34" charset="0"/>
              </a:rPr>
              <a:t>AUX_CHAIN_IND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58" y="3929352"/>
            <a:ext cx="7450666" cy="285099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33788" y="1183797"/>
            <a:ext cx="5069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marR="328295" indent="-178435">
              <a:lnSpc>
                <a:spcPct val="100000"/>
              </a:lnSpc>
              <a:spcBef>
                <a:spcPts val="105"/>
              </a:spcBef>
              <a:buClr>
                <a:srgbClr val="39A9DC"/>
              </a:buClr>
              <a:buChar char="•"/>
              <a:tabLst>
                <a:tab pos="191135" algn="l"/>
              </a:tabLst>
            </a:pPr>
            <a:r>
              <a:rPr lang="zh-CN" altLang="en-US" dirty="0">
                <a:solidFill>
                  <a:srgbClr val="002052"/>
                </a:solidFill>
                <a:cs typeface="Arial" panose="020B0604020202020204"/>
              </a:rPr>
              <a:t>为了传输更多的广播数据，可以创建链式广播包，每次可传输达到</a:t>
            </a:r>
            <a:r>
              <a:rPr lang="en-US" altLang="zh-CN" dirty="0">
                <a:solidFill>
                  <a:srgbClr val="002052"/>
                </a:solidFill>
                <a:cs typeface="Arial" panose="020B0604020202020204"/>
              </a:rPr>
              <a:t>1650</a:t>
            </a:r>
            <a:r>
              <a:rPr lang="zh-CN" altLang="en-US" dirty="0">
                <a:solidFill>
                  <a:srgbClr val="002052"/>
                </a:solidFill>
                <a:cs typeface="Arial" panose="020B0604020202020204"/>
              </a:rPr>
              <a:t>字节的数据</a:t>
            </a:r>
            <a:endParaRPr lang="en-US" dirty="0"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0500" indent="-178435">
              <a:spcBef>
                <a:spcPts val="865"/>
              </a:spcBef>
              <a:buClr>
                <a:srgbClr val="39A9DC"/>
              </a:buClr>
              <a:tabLst>
                <a:tab pos="191135" algn="l"/>
              </a:tabLst>
            </a:pPr>
            <a:r>
              <a:rPr lang="en-US" sz="1800" spc="-5" dirty="0">
                <a:solidFill>
                  <a:srgbClr val="002052"/>
                </a:solidFill>
                <a:cs typeface="Arial" panose="020B0604020202020204"/>
              </a:rPr>
              <a:t>uint8_t</a:t>
            </a:r>
            <a:r>
              <a:rPr lang="en-US" sz="1800" spc="-100" dirty="0">
                <a:solidFill>
                  <a:srgbClr val="002052"/>
                </a:solidFill>
                <a:cs typeface="Arial" panose="020B0604020202020204"/>
              </a:rPr>
              <a:t> </a:t>
            </a:r>
            <a:r>
              <a:rPr lang="en-US" sz="1800" spc="-5" dirty="0" err="1">
                <a:solidFill>
                  <a:srgbClr val="002052"/>
                </a:solidFill>
                <a:cs typeface="Arial" panose="020B0604020202020204"/>
              </a:rPr>
              <a:t>Advertising_SID</a:t>
            </a:r>
            <a:endParaRPr lang="en-US" sz="1800" dirty="0">
              <a:cs typeface="Arial" panose="020B0604020202020204"/>
            </a:endParaRPr>
          </a:p>
          <a:p>
            <a:pPr marL="546100" lvl="1" indent="-179070">
              <a:buClr>
                <a:srgbClr val="002052"/>
              </a:buClr>
              <a:tabLst>
                <a:tab pos="546735" algn="l"/>
              </a:tabLst>
            </a:pPr>
            <a:r>
              <a:rPr lang="zh-CN" altLang="en-US" sz="1400" dirty="0">
                <a:solidFill>
                  <a:srgbClr val="39A9DC"/>
                </a:solidFill>
                <a:cs typeface="Arial" panose="020B0604020202020204"/>
              </a:rPr>
              <a:t>这个数值是在广播包中传输用于标识广播集中的哪一路广播。</a:t>
            </a:r>
            <a:endParaRPr lang="en-US" altLang="zh-CN" sz="1400" dirty="0">
              <a:solidFill>
                <a:srgbClr val="39A9DC"/>
              </a:solidFill>
              <a:cs typeface="Arial" panose="020B0604020202020204"/>
            </a:endParaRPr>
          </a:p>
          <a:p>
            <a:pPr marL="546100" lvl="1" indent="-179070">
              <a:buClr>
                <a:srgbClr val="002052"/>
              </a:buClr>
              <a:tabLst>
                <a:tab pos="546735" algn="l"/>
              </a:tabLst>
            </a:pPr>
            <a:r>
              <a:rPr lang="zh-CN" altLang="en-US" sz="1400" dirty="0">
                <a:solidFill>
                  <a:srgbClr val="39A9DC"/>
                </a:solidFill>
                <a:cs typeface="Arial" panose="020B0604020202020204"/>
              </a:rPr>
              <a:t>这也可以用于扫描者，让扫描者区分同一个广播者中广播的多路广播具体是哪一路。</a:t>
            </a:r>
            <a:endParaRPr lang="en-US" sz="1400" dirty="0">
              <a:cs typeface="Arial" panose="020B0604020202020204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广播集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43</a:t>
            </a:fld>
            <a:endParaRPr lang="fr-F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>
                <a:solidFill>
                  <a:srgbClr val="002052"/>
                </a:solidFill>
                <a:cs typeface="Arial" panose="020B0604020202020204"/>
              </a:rPr>
              <a:t>其他提示</a:t>
            </a:r>
            <a:endParaRPr lang="zh-CN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建议使用最新版本</a:t>
            </a:r>
            <a:r>
              <a:rPr lang="en-US" altLang="zh-CN" dirty="0"/>
              <a:t>SDK</a:t>
            </a:r>
            <a:endParaRPr lang="en-US" dirty="0"/>
          </a:p>
          <a:p>
            <a:r>
              <a:rPr lang="en-US" dirty="0"/>
              <a:t>IO </a:t>
            </a:r>
            <a:r>
              <a:rPr lang="zh-CN" altLang="en-US" dirty="0"/>
              <a:t>保持能力</a:t>
            </a:r>
            <a:endParaRPr lang="en-US" altLang="zh-CN" dirty="0"/>
          </a:p>
          <a:p>
            <a:r>
              <a:rPr lang="zh-CN" altLang="en-US" dirty="0"/>
              <a:t>哪些可以支持</a:t>
            </a:r>
            <a:r>
              <a:rPr lang="en-US" dirty="0"/>
              <a:t>IO </a:t>
            </a:r>
            <a:r>
              <a:rPr lang="zh-CN" altLang="en-US" dirty="0"/>
              <a:t>唤醒</a:t>
            </a:r>
            <a:endParaRPr lang="en-US" altLang="zh-CN" dirty="0"/>
          </a:p>
          <a:p>
            <a:r>
              <a:rPr lang="zh-CN" altLang="en-US" dirty="0"/>
              <a:t>提高鲁棒性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45</a:t>
            </a:fld>
            <a:endParaRPr lang="fr-FR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BlueNRG-1</a:t>
            </a:r>
          </a:p>
          <a:p>
            <a:pPr lvl="1"/>
            <a:r>
              <a:rPr lang="en-US" dirty="0"/>
              <a:t>None GPIO can be output. </a:t>
            </a:r>
          </a:p>
          <a:p>
            <a:r>
              <a:rPr lang="en-US" dirty="0"/>
              <a:t>BlueNRG-2</a:t>
            </a:r>
          </a:p>
          <a:p>
            <a:pPr lvl="1"/>
            <a:r>
              <a:rPr lang="en-US" dirty="0"/>
              <a:t>The GPIO9, GPIO10 and GPIO11 can be configured to be used as output pin during the low power modes such as standby and sleep </a:t>
            </a:r>
          </a:p>
          <a:p>
            <a:r>
              <a:rPr lang="en-US" dirty="0" err="1"/>
              <a:t>Blu</a:t>
            </a:r>
            <a:r>
              <a:rPr lang="en-US" altLang="zh-CN" dirty="0" err="1"/>
              <a:t>eNRG</a:t>
            </a:r>
            <a:r>
              <a:rPr lang="en-US" altLang="zh-CN" dirty="0"/>
              <a:t>-LP</a:t>
            </a:r>
          </a:p>
          <a:p>
            <a:pPr lvl="1"/>
            <a:r>
              <a:rPr lang="en-US" dirty="0"/>
              <a:t>Eight I/</a:t>
            </a:r>
            <a:r>
              <a:rPr lang="en-US" dirty="0" err="1"/>
              <a:t>Os</a:t>
            </a:r>
            <a:r>
              <a:rPr lang="en-US" dirty="0"/>
              <a:t> (PA4/PA5/PA6/PA7/PA8/PA9/PA10/PA11) are able to be in output driving</a:t>
            </a:r>
            <a:br>
              <a:rPr lang="en-US" dirty="0"/>
            </a:br>
            <a:r>
              <a:rPr lang="en-US" dirty="0"/>
              <a:t>either a static low or high level </a:t>
            </a:r>
            <a:br>
              <a:rPr lang="en-US" dirty="0"/>
            </a:br>
            <a:endParaRPr lang="en-US" dirty="0"/>
          </a:p>
          <a:p>
            <a:pPr marL="269875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</a:t>
            </a:r>
            <a:r>
              <a:rPr lang="zh-CN" altLang="en-US" dirty="0"/>
              <a:t>保持能力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46</a:t>
            </a:fld>
            <a:endParaRPr lang="fr-FR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BlueNRG-1/2</a:t>
            </a:r>
          </a:p>
          <a:p>
            <a:pPr lvl="1"/>
            <a:r>
              <a:rPr lang="en-US" sz="1000" dirty="0"/>
              <a:t>– WAKEUP_IO9</a:t>
            </a:r>
          </a:p>
          <a:p>
            <a:pPr lvl="1"/>
            <a:r>
              <a:rPr lang="en-US" sz="1000" dirty="0"/>
              <a:t>– WAKEUP_IO10</a:t>
            </a:r>
          </a:p>
          <a:p>
            <a:pPr lvl="1"/>
            <a:r>
              <a:rPr lang="en-US" sz="1000" dirty="0"/>
              <a:t>– WAKEUP_IO11</a:t>
            </a:r>
          </a:p>
          <a:p>
            <a:pPr lvl="1"/>
            <a:r>
              <a:rPr lang="en-US" sz="1000" dirty="0"/>
              <a:t>– WAKEUP_IO12</a:t>
            </a:r>
          </a:p>
          <a:p>
            <a:pPr lvl="1"/>
            <a:r>
              <a:rPr lang="en-US" sz="1000" dirty="0"/>
              <a:t>– WAKEUP_IO13</a:t>
            </a:r>
          </a:p>
          <a:p>
            <a:r>
              <a:rPr lang="en-US" dirty="0" err="1"/>
              <a:t>BlueNR</a:t>
            </a:r>
            <a:r>
              <a:rPr lang="en-US" altLang="zh-CN" dirty="0" err="1"/>
              <a:t>G</a:t>
            </a:r>
            <a:r>
              <a:rPr lang="en-US" altLang="zh-CN" dirty="0"/>
              <a:t>-LP</a:t>
            </a:r>
          </a:p>
          <a:p>
            <a:pPr lvl="1"/>
            <a:r>
              <a:rPr lang="en-US" dirty="0"/>
              <a:t>Wake up IO(28 pin) [datasheet: </a:t>
            </a:r>
            <a:r>
              <a:rPr lang="en-US" i="1" dirty="0"/>
              <a:t>Table 3 - Pins description]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1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能够唤醒的</a:t>
            </a:r>
            <a:r>
              <a:rPr lang="en-US" dirty="0"/>
              <a:t>IO</a:t>
            </a:r>
            <a:r>
              <a:rPr lang="zh-CN" altLang="en-US" dirty="0"/>
              <a:t>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47</a:t>
            </a:fld>
            <a:endParaRPr lang="fr-FR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to configure firmware using preprocessor #define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不同硬件参数配置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48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0" y="2025243"/>
            <a:ext cx="6833951" cy="3189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1" y="2025243"/>
            <a:ext cx="4581975" cy="37967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0425" y="6292579"/>
            <a:ext cx="7521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The BlueNRG-1, BlueNRG-2 improving robustness (AN5187) 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circuits can be used to control RESET pin of the BlueNRG-1, BlueNRG-2 devices:</a:t>
            </a:r>
          </a:p>
          <a:p>
            <a:pPr lvl="1"/>
            <a:r>
              <a:rPr lang="en-US" dirty="0"/>
              <a:t>R/C circuit</a:t>
            </a:r>
          </a:p>
          <a:p>
            <a:pPr lvl="1"/>
            <a:r>
              <a:rPr lang="en-US" dirty="0"/>
              <a:t>RESET IC circuit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提高鲁棒性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49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04" y="2137341"/>
            <a:ext cx="5546449" cy="4074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0425" y="6292579"/>
            <a:ext cx="7521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The BlueNRG-1, BlueNRG-2 improving robustness (AN5187) 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!!!</a:t>
            </a:r>
            <a:r>
              <a:rPr lang="zh-CN" altLang="en-US" dirty="0"/>
              <a:t> </a:t>
            </a:r>
            <a:r>
              <a:rPr lang="en-US" dirty="0"/>
              <a:t>BlueNRG-LP !!!</a:t>
            </a:r>
          </a:p>
        </p:txBody>
      </p:sp>
      <p:sp>
        <p:nvSpPr>
          <p:cNvPr id="7" name="Text Placeholder 7"/>
          <p:cNvSpPr txBox="1"/>
          <p:nvPr/>
        </p:nvSpPr>
        <p:spPr>
          <a:xfrm>
            <a:off x="6323098" y="2249550"/>
            <a:ext cx="548513" cy="5485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Text Placeholder 9"/>
          <p:cNvSpPr txBox="1"/>
          <p:nvPr/>
        </p:nvSpPr>
        <p:spPr>
          <a:xfrm>
            <a:off x="6885511" y="2249550"/>
            <a:ext cx="5009589" cy="54851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sz="2000" b="1" dirty="0">
                <a:solidFill>
                  <a:srgbClr val="002060"/>
                </a:solidFill>
              </a:rPr>
              <a:t>BLE 5.2 </a:t>
            </a:r>
            <a:r>
              <a:rPr lang="zh-CN" altLang="en-US" sz="2000" b="1" dirty="0">
                <a:solidFill>
                  <a:srgbClr val="002060"/>
                </a:solidFill>
              </a:rPr>
              <a:t>核心认证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1" name="Text Placeholder 9"/>
          <p:cNvSpPr txBox="1"/>
          <p:nvPr/>
        </p:nvSpPr>
        <p:spPr>
          <a:xfrm>
            <a:off x="6885511" y="3553896"/>
            <a:ext cx="5009589" cy="54851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000" b="1" dirty="0">
                <a:solidFill>
                  <a:srgbClr val="002060"/>
                </a:solidFill>
              </a:rPr>
              <a:t>远距离通讯</a:t>
            </a:r>
            <a:r>
              <a:rPr lang="en-US" altLang="zh-CN" sz="2000" b="1" dirty="0">
                <a:solidFill>
                  <a:srgbClr val="002060"/>
                </a:solidFill>
              </a:rPr>
              <a:t>(Lon</a:t>
            </a:r>
            <a:r>
              <a:rPr lang="fr-FR" sz="2000" b="1" dirty="0">
                <a:solidFill>
                  <a:srgbClr val="002060"/>
                </a:solidFill>
              </a:rPr>
              <a:t>g range)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Text Placeholder 7"/>
          <p:cNvSpPr txBox="1"/>
          <p:nvPr/>
        </p:nvSpPr>
        <p:spPr>
          <a:xfrm>
            <a:off x="6323098" y="3553896"/>
            <a:ext cx="548513" cy="5485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Text Placeholder 9"/>
          <p:cNvSpPr txBox="1"/>
          <p:nvPr/>
        </p:nvSpPr>
        <p:spPr>
          <a:xfrm>
            <a:off x="6885511" y="4206069"/>
            <a:ext cx="5009589" cy="54851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000" b="1" dirty="0">
                <a:solidFill>
                  <a:srgbClr val="002060"/>
                </a:solidFill>
              </a:rPr>
              <a:t>多主多从连接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7" name="Text Placeholder 7"/>
          <p:cNvSpPr txBox="1"/>
          <p:nvPr/>
        </p:nvSpPr>
        <p:spPr>
          <a:xfrm>
            <a:off x="6323098" y="4206069"/>
            <a:ext cx="548513" cy="5485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Text Placeholder 9"/>
          <p:cNvSpPr txBox="1"/>
          <p:nvPr/>
        </p:nvSpPr>
        <p:spPr>
          <a:xfrm>
            <a:off x="6885511" y="4858242"/>
            <a:ext cx="5009589" cy="54851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000" b="1" dirty="0">
                <a:solidFill>
                  <a:srgbClr val="002060"/>
                </a:solidFill>
              </a:rPr>
              <a:t>健壮的</a:t>
            </a:r>
            <a:r>
              <a:rPr lang="en-US" altLang="zh-CN" sz="2000" b="1" dirty="0">
                <a:solidFill>
                  <a:srgbClr val="002060"/>
                </a:solidFill>
              </a:rPr>
              <a:t>BLE</a:t>
            </a:r>
            <a:r>
              <a:rPr lang="zh-CN" altLang="en-US" sz="2000" b="1" dirty="0">
                <a:solidFill>
                  <a:srgbClr val="002060"/>
                </a:solidFill>
              </a:rPr>
              <a:t>协议栈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1" name="Text Placeholder 7"/>
          <p:cNvSpPr txBox="1"/>
          <p:nvPr/>
        </p:nvSpPr>
        <p:spPr>
          <a:xfrm>
            <a:off x="6323098" y="4858242"/>
            <a:ext cx="548513" cy="5485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Text Placeholder 9"/>
          <p:cNvSpPr txBox="1"/>
          <p:nvPr/>
        </p:nvSpPr>
        <p:spPr>
          <a:xfrm>
            <a:off x="6885510" y="6162587"/>
            <a:ext cx="5009589" cy="54851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000" b="1" dirty="0">
                <a:solidFill>
                  <a:srgbClr val="002060"/>
                </a:solidFill>
              </a:rPr>
              <a:t>加密及安全性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6323098" y="6162587"/>
            <a:ext cx="548513" cy="5485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Text Placeholder 9"/>
          <p:cNvSpPr txBox="1"/>
          <p:nvPr/>
        </p:nvSpPr>
        <p:spPr>
          <a:xfrm>
            <a:off x="6885510" y="5510415"/>
            <a:ext cx="5009589" cy="54851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000" b="1" dirty="0">
                <a:solidFill>
                  <a:srgbClr val="002060"/>
                </a:solidFill>
              </a:rPr>
              <a:t>超低功耗架构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9" name="Text Placeholder 7"/>
          <p:cNvSpPr txBox="1"/>
          <p:nvPr/>
        </p:nvSpPr>
        <p:spPr>
          <a:xfrm>
            <a:off x="6323098" y="5510415"/>
            <a:ext cx="548513" cy="5485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" name="Text Placeholder 9"/>
          <p:cNvSpPr txBox="1"/>
          <p:nvPr/>
        </p:nvSpPr>
        <p:spPr>
          <a:xfrm>
            <a:off x="6885510" y="2901723"/>
            <a:ext cx="5009589" cy="54851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000" b="1" dirty="0">
                <a:solidFill>
                  <a:srgbClr val="002060"/>
                </a:solidFill>
              </a:rPr>
              <a:t>更快的数据传输速率</a:t>
            </a:r>
            <a:r>
              <a:rPr lang="fr-FR" sz="2000" b="1" dirty="0">
                <a:solidFill>
                  <a:srgbClr val="002060"/>
                </a:solidFill>
              </a:rPr>
              <a:t>(2Mbps)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3" name="Text Placeholder 7"/>
          <p:cNvSpPr txBox="1"/>
          <p:nvPr/>
        </p:nvSpPr>
        <p:spPr>
          <a:xfrm>
            <a:off x="6323098" y="2901723"/>
            <a:ext cx="548513" cy="5485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60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780" indent="-26225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20370" y="4509445"/>
            <a:ext cx="5154046" cy="1399419"/>
            <a:chOff x="166419" y="4587638"/>
            <a:chExt cx="4247570" cy="1153294"/>
          </a:xfrm>
        </p:grpSpPr>
        <p:sp>
          <p:nvSpPr>
            <p:cNvPr id="46" name="Rectangle 45"/>
            <p:cNvSpPr/>
            <p:nvPr/>
          </p:nvSpPr>
          <p:spPr>
            <a:xfrm>
              <a:off x="1271712" y="4587638"/>
              <a:ext cx="1506975" cy="2600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BlueNRG-345Mx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851431" y="4587638"/>
              <a:ext cx="1562558" cy="2600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BlueNRG-355Mx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71712" y="5240917"/>
              <a:ext cx="1506975" cy="2600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BlueNRG-345Vx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271712" y="4915620"/>
              <a:ext cx="1506975" cy="2600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BlueNRG-345Ax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851431" y="5240917"/>
              <a:ext cx="1562558" cy="2600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BlueNRG-355Vx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851431" y="4915620"/>
              <a:ext cx="1562558" cy="2600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BlueNRG-355Ax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66419" y="4587638"/>
              <a:ext cx="1033761" cy="260062"/>
            </a:xfrm>
            <a:prstGeom prst="rect">
              <a:avLst/>
            </a:prstGeom>
            <a:solidFill>
              <a:srgbClr val="8191A5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QFN48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66419" y="4915620"/>
              <a:ext cx="1033761" cy="260062"/>
            </a:xfrm>
            <a:prstGeom prst="rect">
              <a:avLst/>
            </a:prstGeom>
            <a:solidFill>
              <a:srgbClr val="8191A5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QFN32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66419" y="5240917"/>
              <a:ext cx="1033761" cy="260062"/>
            </a:xfrm>
            <a:prstGeom prst="rect">
              <a:avLst/>
            </a:prstGeom>
            <a:solidFill>
              <a:srgbClr val="8191A5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WLCSP49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71712" y="5525383"/>
              <a:ext cx="1506975" cy="215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32KB RAM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1431" y="5525383"/>
              <a:ext cx="1562558" cy="215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64KB RAM</a:t>
              </a:r>
            </a:p>
          </p:txBody>
        </p:sp>
      </p:grp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459" y="217438"/>
            <a:ext cx="835680" cy="8356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0" t="21437" r="19464" b="24592"/>
          <a:stretch>
            <a:fillRect/>
          </a:stretch>
        </p:blipFill>
        <p:spPr>
          <a:xfrm>
            <a:off x="1637418" y="2402221"/>
            <a:ext cx="3288364" cy="1845777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2182600" y="5994244"/>
            <a:ext cx="3391816" cy="27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dirty="0">
                <a:solidFill>
                  <a:schemeClr val="tx2"/>
                </a:solidFill>
              </a:rPr>
              <a:t>Dual option available for Temperature operating range (up to +85 ºC and up to +105 ºC)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1" y="1309420"/>
            <a:ext cx="8970777" cy="776756"/>
          </a:xfrm>
          <a:prstGeom prst="rect">
            <a:avLst/>
          </a:prstGeom>
          <a:solidFill>
            <a:schemeClr val="accent4"/>
          </a:solidFill>
        </p:spPr>
        <p:txBody>
          <a:bodyPr wrap="square" lIns="393455" tIns="0" rIns="126921" bIns="0" anchor="ctr" anchorCtr="0">
            <a:noAutofit/>
          </a:bodyPr>
          <a:lstStyle/>
          <a:p>
            <a:pPr>
              <a:buClr>
                <a:srgbClr val="03234B"/>
              </a:buClr>
            </a:pPr>
            <a:r>
              <a:rPr lang="zh-CN" altLang="en-US" sz="2000" dirty="0">
                <a:effectLst/>
              </a:rPr>
              <a:t>主要优点和增强功能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4" name="Graphic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2829" y="1128091"/>
            <a:ext cx="1139413" cy="113941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BlueNRG</a:t>
            </a:r>
            <a:r>
              <a:rPr lang="en-US" dirty="0"/>
              <a:t>-BLE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50</a:t>
            </a:fld>
            <a:endParaRPr lang="fr-FR" dirty="0"/>
          </a:p>
        </p:txBody>
      </p:sp>
      <p:pic>
        <p:nvPicPr>
          <p:cNvPr id="2050" name="Picture 2" descr="23FFFC0B@B0E76B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89" y="602032"/>
            <a:ext cx="4346713" cy="602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568" y="1465580"/>
            <a:ext cx="7268654" cy="456437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BLE </a:t>
            </a:r>
            <a:r>
              <a:rPr lang="zh-CN" altLang="en-US" spc="-5" dirty="0"/>
              <a:t>带</a:t>
            </a:r>
            <a:r>
              <a:rPr lang="en-US" altLang="zh-CN" spc="-5" dirty="0"/>
              <a:t>OS</a:t>
            </a:r>
            <a:r>
              <a:rPr lang="zh-CN" altLang="en-US" spc="-5" dirty="0"/>
              <a:t>的例子</a:t>
            </a:r>
            <a:r>
              <a:rPr lang="en-US" dirty="0"/>
              <a:t>: Free</a:t>
            </a:r>
            <a:r>
              <a:rPr lang="en-US" spc="-65" dirty="0"/>
              <a:t> </a:t>
            </a:r>
            <a:r>
              <a:rPr lang="en-US" spc="-35" dirty="0"/>
              <a:t>RTOS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51</a:t>
            </a:fld>
            <a:endParaRPr lang="fr-FR" dirty="0"/>
          </a:p>
        </p:txBody>
      </p:sp>
      <p:sp>
        <p:nvSpPr>
          <p:cNvPr id="5" name="object 3"/>
          <p:cNvSpPr txBox="1"/>
          <p:nvPr/>
        </p:nvSpPr>
        <p:spPr>
          <a:xfrm>
            <a:off x="300037" y="1384184"/>
            <a:ext cx="11499699" cy="2944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8435">
              <a:spcBef>
                <a:spcPts val="100"/>
              </a:spcBef>
              <a:buClr>
                <a:srgbClr val="39A9DC"/>
              </a:buClr>
              <a:buChar char="•"/>
              <a:tabLst>
                <a:tab pos="191135" algn="l"/>
              </a:tabLst>
            </a:pPr>
            <a:r>
              <a:rPr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Free </a:t>
            </a:r>
            <a:r>
              <a:rPr spc="-20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RTOS </a:t>
            </a:r>
            <a:r>
              <a:rPr lang="zh-CN" altLang="en-US" spc="-10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框架可用</a:t>
            </a:r>
            <a:r>
              <a:rPr lang="en-US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zh-CN" altLang="en-US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在</a:t>
            </a:r>
            <a:r>
              <a:rPr lang="en-US" spc="160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C:\Users\{username}\ST\BlueNRG-LP</a:t>
            </a:r>
            <a:endParaRPr dirty="0">
              <a:latin typeface="Arial" panose="020B0604020202020204"/>
              <a:cs typeface="Arial" panose="020B0604020202020204"/>
            </a:endParaRPr>
          </a:p>
          <a:p>
            <a:pPr marL="190500"/>
            <a:r>
              <a:rPr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DK</a:t>
            </a:r>
            <a:r>
              <a:rPr spc="-10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1.0.0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\Middlewares\ST\FreeRTOS</a:t>
            </a:r>
            <a:endParaRPr dirty="0">
              <a:latin typeface="Arial" panose="020B0604020202020204"/>
              <a:cs typeface="Arial" panose="020B0604020202020204"/>
            </a:endParaRPr>
          </a:p>
          <a:p>
            <a:pPr marL="190500" marR="1415415" indent="-178435">
              <a:buClr>
                <a:srgbClr val="39A9DC"/>
              </a:buClr>
              <a:buChar char="•"/>
              <a:tabLst>
                <a:tab pos="191135" algn="l"/>
              </a:tabLst>
            </a:pPr>
            <a:r>
              <a:rPr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demonstration example </a:t>
            </a:r>
            <a:r>
              <a:rPr spc="-1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with 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Beacon demo is available on  C:\Users\{username}\ST\BlueNRG-LP DK  </a:t>
            </a:r>
            <a:r>
              <a:rPr lang="en-US" altLang="zh-CN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en-US" altLang="zh-CN"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.1ALPHA\Projects\BLE_Examples\BLE_Beacon_FreeRTOS.</a:t>
            </a:r>
            <a:endParaRPr dirty="0">
              <a:latin typeface="Arial" panose="020B0604020202020204"/>
              <a:cs typeface="Arial" panose="020B0604020202020204"/>
            </a:endParaRPr>
          </a:p>
          <a:p>
            <a:pPr>
              <a:spcBef>
                <a:spcPts val="30"/>
              </a:spcBef>
              <a:buClr>
                <a:srgbClr val="39A9DC"/>
              </a:buClr>
              <a:buFont typeface="Arial" panose="020B0604020202020204"/>
              <a:buChar char="•"/>
            </a:pPr>
            <a:endParaRPr sz="1850" dirty="0">
              <a:latin typeface="Arial" panose="020B0604020202020204"/>
              <a:cs typeface="Arial" panose="020B0604020202020204"/>
            </a:endParaRPr>
          </a:p>
          <a:p>
            <a:pPr marL="190500" marR="271780" indent="-178435">
              <a:spcBef>
                <a:spcPts val="5"/>
              </a:spcBef>
              <a:buClr>
                <a:srgbClr val="39A9DC"/>
              </a:buClr>
              <a:buChar char="•"/>
              <a:tabLst>
                <a:tab pos="191135" algn="l"/>
              </a:tabLst>
            </a:pPr>
            <a:r>
              <a:rPr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Beacon </a:t>
            </a:r>
            <a:r>
              <a:rPr spc="-10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FreeRTOS 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demo still configures a BlueNRG-LP device in  advertising mode (non-connectable mode) </a:t>
            </a:r>
            <a:r>
              <a:rPr spc="-1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with 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specific manufacturing</a:t>
            </a:r>
            <a:r>
              <a:rPr spc="22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-5" dirty="0">
                <a:solidFill>
                  <a:srgbClr val="002052"/>
                </a:solidFill>
                <a:latin typeface="Arial" panose="020B0604020202020204"/>
                <a:cs typeface="Arial" panose="020B0604020202020204"/>
              </a:rPr>
              <a:t>data</a:t>
            </a:r>
            <a:endParaRPr dirty="0">
              <a:latin typeface="Arial" panose="020B0604020202020204"/>
              <a:cs typeface="Arial" panose="020B0604020202020204"/>
            </a:endParaRPr>
          </a:p>
          <a:p>
            <a:pPr marL="546100" lvl="1" indent="-179070">
              <a:spcBef>
                <a:spcPts val="5"/>
              </a:spcBef>
              <a:buClr>
                <a:srgbClr val="002052"/>
              </a:buClr>
              <a:buChar char="•"/>
              <a:tabLst>
                <a:tab pos="546735" algn="l"/>
              </a:tabLst>
            </a:pP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The BTLE_StackTick()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is called from a </a:t>
            </a:r>
            <a:r>
              <a:rPr sz="1400" spc="-1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FreeRTOS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task</a:t>
            </a:r>
            <a:r>
              <a:rPr sz="1400" spc="-16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1400" spc="-1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BLETask</a:t>
            </a:r>
            <a:r>
              <a:rPr sz="1400" spc="-1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).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546100" marR="5080" lvl="1" indent="-179070">
              <a:buClr>
                <a:srgbClr val="002052"/>
              </a:buClr>
              <a:buFont typeface="Arial" panose="020B0604020202020204"/>
              <a:buChar char="•"/>
              <a:tabLst>
                <a:tab pos="585470" algn="l"/>
                <a:tab pos="586105" algn="l"/>
              </a:tabLst>
            </a:pPr>
            <a:r>
              <a:rPr dirty="0"/>
              <a:t>	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400" spc="-8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task</a:t>
            </a:r>
            <a:r>
              <a:rPr sz="1400" spc="-2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randomly</a:t>
            </a:r>
            <a:r>
              <a:rPr sz="1400" spc="-3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changes</a:t>
            </a:r>
            <a:r>
              <a:rPr sz="1400" spc="-3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400" spc="-1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Minor</a:t>
            </a:r>
            <a:r>
              <a:rPr sz="1400" spc="-1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number</a:t>
            </a:r>
            <a:r>
              <a:rPr sz="1400" spc="-2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400" spc="-2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advertising</a:t>
            </a:r>
            <a:r>
              <a:rPr sz="1400" spc="-2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data,</a:t>
            </a:r>
            <a:r>
              <a:rPr sz="1400" spc="-2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every</a:t>
            </a:r>
            <a:r>
              <a:rPr sz="1400" spc="-1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500</a:t>
            </a:r>
            <a:r>
              <a:rPr sz="1400" spc="1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ms.A</a:t>
            </a:r>
            <a:r>
              <a:rPr sz="1400" spc="-9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message</a:t>
            </a:r>
            <a:r>
              <a:rPr sz="1400" spc="-4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is  sent through </a:t>
            </a:r>
            <a:r>
              <a:rPr sz="1400" spc="-1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UART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each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time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this is</a:t>
            </a:r>
            <a:r>
              <a:rPr sz="1400" spc="-16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done.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546100" marR="109220" lvl="1" indent="-179070">
              <a:buClr>
                <a:srgbClr val="002052"/>
              </a:buClr>
              <a:buFont typeface="Arial" panose="020B0604020202020204"/>
              <a:buChar char="•"/>
              <a:tabLst>
                <a:tab pos="585470" algn="l"/>
                <a:tab pos="586105" algn="l"/>
              </a:tabLst>
            </a:pPr>
            <a:r>
              <a:rPr dirty="0"/>
              <a:t>	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Another</a:t>
            </a:r>
            <a:r>
              <a:rPr sz="1400" spc="-4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task</a:t>
            </a:r>
            <a:r>
              <a:rPr sz="1400" spc="-2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sends</a:t>
            </a:r>
            <a:r>
              <a:rPr sz="1400" spc="-3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other</a:t>
            </a:r>
            <a:r>
              <a:rPr sz="1400" spc="-2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messages</a:t>
            </a:r>
            <a:r>
              <a:rPr sz="1400" spc="-5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through</a:t>
            </a:r>
            <a:r>
              <a:rPr sz="1400" spc="-4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UART</a:t>
            </a:r>
            <a:r>
              <a:rPr sz="1400" spc="-2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every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200</a:t>
            </a:r>
            <a:r>
              <a:rPr sz="1400" spc="-1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ms</a:t>
            </a:r>
            <a:r>
              <a:rPr sz="1400" spc="-1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spc="-2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generates</a:t>
            </a:r>
            <a:r>
              <a:rPr sz="1400" spc="-4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400" spc="-1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short</a:t>
            </a:r>
            <a:r>
              <a:rPr sz="1400" spc="-2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pulse  on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LED3 (visible with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a logic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analyzer </a:t>
            </a:r>
            <a:r>
              <a:rPr sz="1400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1400" spc="-7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A9DC"/>
                </a:solidFill>
                <a:latin typeface="Arial" panose="020B0604020202020204"/>
                <a:cs typeface="Arial" panose="020B0604020202020204"/>
              </a:rPr>
              <a:t>oscilloscope).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dirty="0"/>
              <a:t>调节适配高速</a:t>
            </a:r>
            <a:r>
              <a:rPr lang="en-US" altLang="zh-CN" dirty="0"/>
              <a:t>HSE</a:t>
            </a:r>
            <a:r>
              <a:rPr lang="zh-CN" altLang="en-US" dirty="0"/>
              <a:t>旁电容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3067" y="1540933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/* Set current and capacitors for High Speed Crystal Oscillator */</a:t>
            </a:r>
          </a:p>
          <a:p>
            <a:r>
              <a:rPr lang="zh-CN" altLang="en-US" dirty="0"/>
              <a:t>  LL_RCC_HSE_SetCapacitorTuning(XO_TUNE_VALUE);</a:t>
            </a:r>
          </a:p>
        </p:txBody>
      </p:sp>
      <p:sp>
        <p:nvSpPr>
          <p:cNvPr id="5" name="object 4"/>
          <p:cNvSpPr txBox="1"/>
          <p:nvPr/>
        </p:nvSpPr>
        <p:spPr>
          <a:xfrm>
            <a:off x="10287001" y="668528"/>
            <a:ext cx="3206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2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105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dirty="0"/>
              <a:t>链路预算与距离理论值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70" y="925002"/>
            <a:ext cx="6361044" cy="580354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http://bbs.eeworld.com.cn/forum-262-1.html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Eeworld</a:t>
            </a:r>
            <a:r>
              <a:rPr lang="en-US" dirty="0"/>
              <a:t> BBS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54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02" y="1891525"/>
            <a:ext cx="7267165" cy="473199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4608512"/>
          </a:xfrm>
        </p:spPr>
        <p:txBody>
          <a:bodyPr/>
          <a:lstStyle/>
          <a:p>
            <a:r>
              <a:rPr lang="en-US" dirty="0"/>
              <a:t>https://github.com/STMicroelectronics?q=sensor&amp;type=&amp;language=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OTA and Other app </a:t>
            </a:r>
            <a:r>
              <a:rPr lang="en-US" altLang="zh-CN" dirty="0"/>
              <a:t>source code link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55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58" y="1620937"/>
            <a:ext cx="7180028" cy="4345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2658" y="6477245"/>
            <a:ext cx="257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Mesh app</a:t>
            </a:r>
            <a:r>
              <a:rPr lang="zh-CN" altLang="en-US" dirty="0"/>
              <a:t>也会支持</a:t>
            </a:r>
            <a:r>
              <a:rPr lang="en-US" altLang="zh-CN" dirty="0"/>
              <a:t>OTA</a:t>
            </a:r>
            <a:endParaRPr lang="zh-CN" altLang="en-US" dirty="0" err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BF3F17-F0BD-4877-BF0A-96F9B0505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  <a:hlinkClick r:id="rId2"/>
              </a:rPr>
              <a:t>https://github.com/wallekuang/BlueNRG-x-documentation</a:t>
            </a:r>
            <a:r>
              <a:rPr lang="en-US" altLang="zh-CN" dirty="0">
                <a:solidFill>
                  <a:srgbClr val="7030A0"/>
                </a:solidFill>
              </a:rPr>
              <a:t>      // </a:t>
            </a:r>
            <a:r>
              <a:rPr lang="zh-CN" altLang="en-US" dirty="0">
                <a:solidFill>
                  <a:srgbClr val="7030A0"/>
                </a:solidFill>
              </a:rPr>
              <a:t>十分重要的链接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2E3ABB-25E1-4FB9-AE6F-CFBB2569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后续总</a:t>
            </a:r>
            <a:r>
              <a:rPr lang="zh-CN" altLang="en-US" dirty="0"/>
              <a:t>结的资料索引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754EC-11E7-46A1-AF58-365C0869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7700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83" y="1314947"/>
            <a:ext cx="9854318" cy="55430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37682" y="6152792"/>
            <a:ext cx="9854318" cy="71523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7682" y="1314947"/>
            <a:ext cx="9854318" cy="71523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BLUENRG-LP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6284" y="1380175"/>
            <a:ext cx="4447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2060"/>
                </a:solidFill>
              </a:rPr>
              <a:t>最远</a:t>
            </a:r>
            <a:r>
              <a:rPr lang="en-US" altLang="zh-CN" sz="3200" dirty="0">
                <a:solidFill>
                  <a:srgbClr val="002060"/>
                </a:solidFill>
              </a:rPr>
              <a:t>1.3</a:t>
            </a:r>
            <a:r>
              <a:rPr lang="zh-CN" altLang="en-US" sz="3200" dirty="0">
                <a:solidFill>
                  <a:srgbClr val="002060"/>
                </a:solidFill>
              </a:rPr>
              <a:t>公里通讯距离</a:t>
            </a:r>
            <a:r>
              <a:rPr lang="en-US" altLang="zh-CN" sz="3200" dirty="0">
                <a:solidFill>
                  <a:srgbClr val="002060"/>
                </a:solidFill>
              </a:rPr>
              <a:t>…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6857" y="6218020"/>
            <a:ext cx="5381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rgbClr val="002060"/>
                </a:solidFill>
              </a:rPr>
              <a:t>…</a:t>
            </a:r>
            <a:r>
              <a:rPr lang="zh-CN" altLang="en-US" sz="3200" dirty="0">
                <a:solidFill>
                  <a:srgbClr val="002060"/>
                </a:solidFill>
              </a:rPr>
              <a:t>最多同时连接</a:t>
            </a:r>
            <a:r>
              <a:rPr lang="en-US" altLang="zh-CN" sz="3200" dirty="0">
                <a:solidFill>
                  <a:srgbClr val="002060"/>
                </a:solidFill>
              </a:rPr>
              <a:t>128</a:t>
            </a:r>
            <a:r>
              <a:rPr lang="zh-CN" altLang="en-US" sz="3200" dirty="0">
                <a:solidFill>
                  <a:srgbClr val="002060"/>
                </a:solidFill>
              </a:rPr>
              <a:t>个设备</a:t>
            </a:r>
            <a:r>
              <a:rPr lang="en-US" altLang="zh-CN" sz="3200" dirty="0">
                <a:solidFill>
                  <a:srgbClr val="002060"/>
                </a:solidFill>
              </a:rPr>
              <a:t>…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055011" y="5738600"/>
            <a:ext cx="245773" cy="2395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5" name="Oval 4"/>
          <p:cNvSpPr/>
          <p:nvPr/>
        </p:nvSpPr>
        <p:spPr>
          <a:xfrm>
            <a:off x="9854317" y="4283021"/>
            <a:ext cx="124570" cy="128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cxnSp>
        <p:nvCxnSpPr>
          <p:cNvPr id="18" name="Straight Connector 17"/>
          <p:cNvCxnSpPr>
            <a:stCxn id="5" idx="2"/>
          </p:cNvCxnSpPr>
          <p:nvPr/>
        </p:nvCxnSpPr>
        <p:spPr>
          <a:xfrm flipH="1" flipV="1">
            <a:off x="2775005" y="3661070"/>
            <a:ext cx="7079312" cy="6864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" idx="0"/>
          </p:cNvCxnSpPr>
          <p:nvPr/>
        </p:nvCxnSpPr>
        <p:spPr>
          <a:xfrm flipH="1" flipV="1">
            <a:off x="2775006" y="3661072"/>
            <a:ext cx="402892" cy="207752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0" t="21437" r="19464" b="24592"/>
          <a:stretch>
            <a:fillRect/>
          </a:stretch>
        </p:blipFill>
        <p:spPr>
          <a:xfrm>
            <a:off x="762220" y="2749111"/>
            <a:ext cx="2517447" cy="1414915"/>
          </a:xfrm>
          <a:prstGeom prst="rect">
            <a:avLst/>
          </a:prstGeom>
          <a:effectLst>
            <a:outerShdw blurRad="292100" dist="139700" dir="2700000" algn="t" rotWithShape="0">
              <a:prstClr val="black">
                <a:alpha val="65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5595212" y="4040519"/>
            <a:ext cx="3846810" cy="951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400">
              <a:defRPr/>
            </a:pPr>
            <a:r>
              <a:rPr lang="en-US" sz="1400" b="1" kern="0" dirty="0">
                <a:solidFill>
                  <a:srgbClr val="002052"/>
                </a:solidFill>
              </a:rPr>
              <a:t>Package Type</a:t>
            </a:r>
          </a:p>
          <a:p>
            <a:pPr defTabSz="914400">
              <a:defRPr/>
            </a:pPr>
            <a:r>
              <a:rPr lang="en-US" sz="1400" kern="0" dirty="0">
                <a:solidFill>
                  <a:srgbClr val="002052"/>
                </a:solidFill>
              </a:rPr>
              <a:t>A – QFN32</a:t>
            </a:r>
          </a:p>
          <a:p>
            <a:pPr defTabSz="914400">
              <a:defRPr/>
            </a:pPr>
            <a:r>
              <a:rPr lang="en-US" sz="1400" kern="0" dirty="0">
                <a:solidFill>
                  <a:srgbClr val="002052"/>
                </a:solidFill>
              </a:rPr>
              <a:t>M – QFN48</a:t>
            </a:r>
          </a:p>
          <a:p>
            <a:pPr defTabSz="914400">
              <a:defRPr/>
            </a:pPr>
            <a:r>
              <a:rPr lang="en-US" sz="1400" kern="0" dirty="0">
                <a:solidFill>
                  <a:srgbClr val="002052"/>
                </a:solidFill>
              </a:rPr>
              <a:t>V – WLCSP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BlueNRG</a:t>
            </a:r>
            <a:r>
              <a:rPr lang="en-US" dirty="0"/>
              <a:t>-LP</a:t>
            </a:r>
            <a:r>
              <a:rPr lang="zh-CN" altLang="en-US" dirty="0"/>
              <a:t>芯片型号命名规则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7</a:t>
            </a:fld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3791" y="2362739"/>
            <a:ext cx="12184418" cy="685641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algn="ctr" defTabSz="1218565">
              <a:defRPr/>
            </a:pPr>
            <a:endParaRPr lang="en-US" sz="2400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6045" y="2362739"/>
            <a:ext cx="1765634" cy="685641"/>
          </a:xfrm>
          <a:prstGeom prst="rect">
            <a:avLst/>
          </a:prstGeom>
          <a:solidFill>
            <a:srgbClr val="39A9DC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defTabSz="1218565">
              <a:defRPr/>
            </a:pPr>
            <a:r>
              <a:rPr lang="en-US" sz="2400" kern="0" dirty="0">
                <a:solidFill>
                  <a:prstClr val="white"/>
                </a:solidFill>
                <a:latin typeface="Arial" panose="020B0604020202020204"/>
              </a:rPr>
              <a:t>BlueNRG –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823409" y="2362739"/>
            <a:ext cx="365675" cy="685641"/>
          </a:xfrm>
          <a:prstGeom prst="rect">
            <a:avLst/>
          </a:prstGeom>
          <a:solidFill>
            <a:srgbClr val="39A9DC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algn="ctr" defTabSz="1218565">
              <a:defRPr/>
            </a:pPr>
            <a:r>
              <a:rPr lang="fr-FR" sz="2400" kern="0" dirty="0">
                <a:solidFill>
                  <a:prstClr val="white"/>
                </a:solidFill>
                <a:latin typeface="Arial" panose="020B0604020202020204"/>
              </a:rPr>
              <a:t>3</a:t>
            </a:r>
            <a:endParaRPr lang="en-US" sz="2400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70814" y="2362739"/>
            <a:ext cx="365675" cy="685641"/>
          </a:xfrm>
          <a:prstGeom prst="rect">
            <a:avLst/>
          </a:prstGeom>
          <a:solidFill>
            <a:srgbClr val="39A9DC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algn="ctr" defTabSz="1218565">
              <a:defRPr/>
            </a:pPr>
            <a:r>
              <a:rPr lang="fr-FR" sz="2400" kern="0" dirty="0">
                <a:solidFill>
                  <a:prstClr val="white"/>
                </a:solidFill>
                <a:latin typeface="Arial" panose="020B0604020202020204"/>
              </a:rPr>
              <a:t>5</a:t>
            </a:r>
            <a:endParaRPr lang="en-US" sz="2400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18219" y="2362739"/>
            <a:ext cx="365675" cy="685641"/>
          </a:xfrm>
          <a:prstGeom prst="rect">
            <a:avLst/>
          </a:prstGeom>
          <a:solidFill>
            <a:srgbClr val="39A9DC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algn="ctr" defTabSz="1218565">
              <a:defRPr/>
            </a:pPr>
            <a:r>
              <a:rPr lang="fr-FR" sz="2400" kern="0" dirty="0">
                <a:solidFill>
                  <a:prstClr val="white"/>
                </a:solidFill>
                <a:latin typeface="Arial" panose="020B0604020202020204"/>
              </a:rPr>
              <a:t>5</a:t>
            </a:r>
            <a:endParaRPr lang="en-US" sz="2400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07766" y="1641247"/>
            <a:ext cx="4192173" cy="523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8565">
              <a:defRPr/>
            </a:pPr>
            <a:r>
              <a:rPr lang="en-US" sz="1400" b="1" kern="0" dirty="0">
                <a:solidFill>
                  <a:srgbClr val="002052"/>
                </a:solidFill>
              </a:rPr>
              <a:t>Product Family</a:t>
            </a:r>
          </a:p>
          <a:p>
            <a:pPr defTabSz="1218565">
              <a:defRPr/>
            </a:pPr>
            <a:r>
              <a:rPr lang="en-US" sz="1400" kern="0" dirty="0">
                <a:solidFill>
                  <a:srgbClr val="002052"/>
                </a:solidFill>
              </a:rPr>
              <a:t>Bluetooth</a:t>
            </a:r>
            <a:r>
              <a:rPr lang="en-US" sz="1400" kern="0" baseline="30000" dirty="0">
                <a:solidFill>
                  <a:srgbClr val="002052"/>
                </a:solidFill>
              </a:rPr>
              <a:t>®</a:t>
            </a:r>
            <a:r>
              <a:rPr lang="en-US" sz="1400" kern="0" dirty="0">
                <a:solidFill>
                  <a:srgbClr val="002052"/>
                </a:solidFill>
              </a:rPr>
              <a:t> Low Energy Processor</a:t>
            </a:r>
          </a:p>
        </p:txBody>
      </p:sp>
      <p:cxnSp>
        <p:nvCxnSpPr>
          <p:cNvPr id="35" name="Elbow Connector 11"/>
          <p:cNvCxnSpPr>
            <a:stCxn id="30" idx="0"/>
            <a:endCxn id="34" idx="1"/>
          </p:cNvCxnSpPr>
          <p:nvPr/>
        </p:nvCxnSpPr>
        <p:spPr>
          <a:xfrm rot="5400000" flipH="1" flipV="1">
            <a:off x="3453343" y="208317"/>
            <a:ext cx="459943" cy="3848904"/>
          </a:xfrm>
          <a:prstGeom prst="bentConnector2">
            <a:avLst/>
          </a:prstGeom>
          <a:noFill/>
          <a:ln w="9525" cap="flat" cmpd="sng" algn="ctr">
            <a:solidFill>
              <a:srgbClr val="39A9DC"/>
            </a:solidFill>
            <a:prstDash val="solid"/>
            <a:headEnd type="oval"/>
            <a:tailEnd type="oval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595212" y="6089120"/>
            <a:ext cx="2122045" cy="5344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8565">
              <a:defRPr/>
            </a:pPr>
            <a:r>
              <a:rPr lang="en-US" sz="1400" b="1" kern="0" dirty="0">
                <a:solidFill>
                  <a:srgbClr val="002052"/>
                </a:solidFill>
              </a:rPr>
              <a:t>Device Generation</a:t>
            </a:r>
          </a:p>
          <a:p>
            <a:pPr defTabSz="1218565">
              <a:defRPr/>
            </a:pPr>
            <a:r>
              <a:rPr lang="en-US" sz="1400" kern="0" dirty="0">
                <a:solidFill>
                  <a:srgbClr val="002052"/>
                </a:solidFill>
              </a:rPr>
              <a:t>3 – </a:t>
            </a:r>
            <a:r>
              <a:rPr lang="en-US" sz="1400" kern="0" dirty="0" err="1">
                <a:solidFill>
                  <a:srgbClr val="002052"/>
                </a:solidFill>
              </a:rPr>
              <a:t>BlueNRG</a:t>
            </a:r>
            <a:r>
              <a:rPr lang="en-US" sz="1400" kern="0" dirty="0">
                <a:solidFill>
                  <a:srgbClr val="002052"/>
                </a:solidFill>
              </a:rPr>
              <a:t>-LP based</a:t>
            </a:r>
          </a:p>
        </p:txBody>
      </p:sp>
      <p:cxnSp>
        <p:nvCxnSpPr>
          <p:cNvPr id="37" name="Elbow Connector 23"/>
          <p:cNvCxnSpPr>
            <a:stCxn id="36" idx="1"/>
            <a:endCxn id="31" idx="2"/>
          </p:cNvCxnSpPr>
          <p:nvPr/>
        </p:nvCxnSpPr>
        <p:spPr>
          <a:xfrm rot="10800000">
            <a:off x="3006248" y="3048382"/>
            <a:ext cx="2588966" cy="3307941"/>
          </a:xfrm>
          <a:prstGeom prst="bentConnector2">
            <a:avLst/>
          </a:prstGeom>
          <a:noFill/>
          <a:ln w="9525" cap="flat" cmpd="sng" algn="ctr">
            <a:solidFill>
              <a:srgbClr val="39A9DC"/>
            </a:solidFill>
            <a:prstDash val="solid"/>
            <a:headEnd type="oval"/>
            <a:tailEnd type="oval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595212" y="5171327"/>
            <a:ext cx="2593363" cy="738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400">
              <a:defRPr/>
            </a:pPr>
            <a:r>
              <a:rPr lang="en-US" sz="1400" b="1" kern="0" dirty="0">
                <a:solidFill>
                  <a:srgbClr val="002052"/>
                </a:solidFill>
              </a:rPr>
              <a:t>Memory Configuration</a:t>
            </a:r>
          </a:p>
          <a:p>
            <a:pPr defTabSz="914400">
              <a:defRPr/>
            </a:pPr>
            <a:r>
              <a:rPr lang="en-US" sz="1400" kern="0" dirty="0">
                <a:solidFill>
                  <a:srgbClr val="002052"/>
                </a:solidFill>
              </a:rPr>
              <a:t>4 – 256KB Flash / 32KB RAM</a:t>
            </a:r>
          </a:p>
          <a:p>
            <a:pPr defTabSz="914400">
              <a:defRPr/>
            </a:pPr>
            <a:r>
              <a:rPr lang="en-US" sz="1400" kern="0" dirty="0">
                <a:solidFill>
                  <a:srgbClr val="002052"/>
                </a:solidFill>
              </a:rPr>
              <a:t>5 – 256KB Flash / 64KB RAM</a:t>
            </a:r>
          </a:p>
        </p:txBody>
      </p:sp>
      <p:cxnSp>
        <p:nvCxnSpPr>
          <p:cNvPr id="39" name="Elbow Connector 28"/>
          <p:cNvCxnSpPr>
            <a:stCxn id="32" idx="2"/>
            <a:endCxn id="38" idx="1"/>
          </p:cNvCxnSpPr>
          <p:nvPr/>
        </p:nvCxnSpPr>
        <p:spPr>
          <a:xfrm rot="16200000" flipH="1">
            <a:off x="3328443" y="3273589"/>
            <a:ext cx="2491977" cy="2041560"/>
          </a:xfrm>
          <a:prstGeom prst="bentConnector2">
            <a:avLst/>
          </a:prstGeom>
          <a:noFill/>
          <a:ln w="9525" cap="flat" cmpd="sng" algn="ctr">
            <a:solidFill>
              <a:srgbClr val="39A9DC"/>
            </a:solidFill>
            <a:prstDash val="solid"/>
            <a:headEnd type="oval"/>
            <a:tailEnd type="oval"/>
          </a:ln>
          <a:effectLst/>
        </p:spPr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754" y="3914738"/>
            <a:ext cx="2161121" cy="53217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5604540" y="5207607"/>
            <a:ext cx="0" cy="670964"/>
          </a:xfrm>
          <a:prstGeom prst="line">
            <a:avLst/>
          </a:prstGeom>
          <a:noFill/>
          <a:ln w="9525" cap="flat" cmpd="sng" algn="ctr">
            <a:solidFill>
              <a:srgbClr val="39A9DC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5604540" y="4134064"/>
            <a:ext cx="0" cy="788383"/>
          </a:xfrm>
          <a:prstGeom prst="line">
            <a:avLst/>
          </a:prstGeom>
          <a:noFill/>
          <a:ln w="9525" cap="flat" cmpd="sng" algn="ctr">
            <a:solidFill>
              <a:srgbClr val="39A9DC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4" name="Straight Connector 43"/>
          <p:cNvCxnSpPr/>
          <p:nvPr/>
        </p:nvCxnSpPr>
        <p:spPr>
          <a:xfrm>
            <a:off x="5604540" y="1678563"/>
            <a:ext cx="0" cy="454206"/>
          </a:xfrm>
          <a:prstGeom prst="line">
            <a:avLst/>
          </a:prstGeom>
          <a:noFill/>
          <a:ln w="9525" cap="flat" cmpd="sng" algn="ctr">
            <a:solidFill>
              <a:srgbClr val="39A9DC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5" name="Straight Connector 44"/>
          <p:cNvCxnSpPr/>
          <p:nvPr/>
        </p:nvCxnSpPr>
        <p:spPr>
          <a:xfrm>
            <a:off x="5604540" y="6146257"/>
            <a:ext cx="0" cy="425417"/>
          </a:xfrm>
          <a:prstGeom prst="line">
            <a:avLst/>
          </a:prstGeom>
          <a:noFill/>
          <a:ln w="9525" cap="flat" cmpd="sng" algn="ctr">
            <a:solidFill>
              <a:srgbClr val="39A9DC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46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0" t="21437" r="19464" b="24592"/>
          <a:stretch>
            <a:fillRect/>
          </a:stretch>
        </p:blipFill>
        <p:spPr>
          <a:xfrm>
            <a:off x="8507648" y="1545306"/>
            <a:ext cx="3476472" cy="195217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465625" y="2362739"/>
            <a:ext cx="365675" cy="685641"/>
          </a:xfrm>
          <a:prstGeom prst="rect">
            <a:avLst/>
          </a:prstGeom>
          <a:solidFill>
            <a:srgbClr val="39A9DC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algn="ctr" defTabSz="1218565">
              <a:defRPr/>
            </a:pPr>
            <a:r>
              <a:rPr lang="fr-FR" sz="2400" kern="0" dirty="0">
                <a:solidFill>
                  <a:prstClr val="white"/>
                </a:solidFill>
                <a:latin typeface="Arial" panose="020B0604020202020204"/>
              </a:rPr>
              <a:t>M</a:t>
            </a:r>
            <a:endParaRPr lang="en-US" sz="2400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13030" y="2362739"/>
            <a:ext cx="365675" cy="685641"/>
          </a:xfrm>
          <a:prstGeom prst="rect">
            <a:avLst/>
          </a:prstGeom>
          <a:solidFill>
            <a:srgbClr val="39A9DC"/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algn="ctr" defTabSz="1218565">
              <a:defRPr/>
            </a:pPr>
            <a:r>
              <a:rPr lang="fr-FR" sz="2400" kern="0" dirty="0">
                <a:solidFill>
                  <a:prstClr val="white"/>
                </a:solidFill>
                <a:latin typeface="Arial" panose="020B0604020202020204"/>
              </a:rPr>
              <a:t>C</a:t>
            </a:r>
            <a:endParaRPr lang="en-US" sz="2400" kern="0" dirty="0">
              <a:solidFill>
                <a:prstClr val="white"/>
              </a:solidFill>
              <a:latin typeface="Arial" panose="020B0604020202020204"/>
            </a:endParaRPr>
          </a:p>
        </p:txBody>
      </p:sp>
      <p:cxnSp>
        <p:nvCxnSpPr>
          <p:cNvPr id="50" name="Elbow Connector 28"/>
          <p:cNvCxnSpPr>
            <a:stCxn id="47" idx="2"/>
            <a:endCxn id="49" idx="1"/>
          </p:cNvCxnSpPr>
          <p:nvPr/>
        </p:nvCxnSpPr>
        <p:spPr>
          <a:xfrm rot="16200000" flipH="1">
            <a:off x="4387999" y="3308843"/>
            <a:ext cx="1467677" cy="946750"/>
          </a:xfrm>
          <a:prstGeom prst="bentConnector2">
            <a:avLst/>
          </a:prstGeom>
          <a:noFill/>
          <a:ln w="9525" cap="flat" cmpd="sng" algn="ctr">
            <a:solidFill>
              <a:srgbClr val="39A9DC"/>
            </a:solidFill>
            <a:prstDash val="solid"/>
            <a:headEnd type="oval"/>
            <a:tailEnd type="oval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5595212" y="3137055"/>
            <a:ext cx="1903189" cy="723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400">
              <a:defRPr/>
            </a:pPr>
            <a:r>
              <a:rPr lang="en-US" sz="1400" b="1" kern="0" dirty="0">
                <a:solidFill>
                  <a:srgbClr val="002052"/>
                </a:solidFill>
              </a:rPr>
              <a:t>Temperature Range</a:t>
            </a:r>
          </a:p>
          <a:p>
            <a:pPr defTabSz="914400">
              <a:defRPr/>
            </a:pPr>
            <a:r>
              <a:rPr lang="en-US" sz="1400" kern="0" dirty="0">
                <a:solidFill>
                  <a:srgbClr val="002052"/>
                </a:solidFill>
              </a:rPr>
              <a:t>C – -40C up to +85C</a:t>
            </a:r>
          </a:p>
          <a:p>
            <a:pPr defTabSz="914400">
              <a:defRPr/>
            </a:pPr>
            <a:r>
              <a:rPr lang="en-US" sz="1400" kern="0" dirty="0">
                <a:solidFill>
                  <a:srgbClr val="002052"/>
                </a:solidFill>
              </a:rPr>
              <a:t>T – -40C up to +105C</a:t>
            </a:r>
          </a:p>
        </p:txBody>
      </p:sp>
      <p:cxnSp>
        <p:nvCxnSpPr>
          <p:cNvPr id="52" name="Elbow Connector 28"/>
          <p:cNvCxnSpPr>
            <a:stCxn id="48" idx="2"/>
            <a:endCxn id="51" idx="1"/>
          </p:cNvCxnSpPr>
          <p:nvPr/>
        </p:nvCxnSpPr>
        <p:spPr>
          <a:xfrm rot="16200000" flipH="1">
            <a:off x="5170270" y="3073977"/>
            <a:ext cx="450541" cy="399345"/>
          </a:xfrm>
          <a:prstGeom prst="bentConnector2">
            <a:avLst/>
          </a:prstGeom>
          <a:noFill/>
          <a:ln w="9525" cap="flat" cmpd="sng" algn="ctr">
            <a:solidFill>
              <a:srgbClr val="39A9DC"/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53" name="Straight Connector 52"/>
          <p:cNvCxnSpPr/>
          <p:nvPr/>
        </p:nvCxnSpPr>
        <p:spPr>
          <a:xfrm>
            <a:off x="5604540" y="3219876"/>
            <a:ext cx="0" cy="555205"/>
          </a:xfrm>
          <a:prstGeom prst="line">
            <a:avLst/>
          </a:prstGeom>
          <a:noFill/>
          <a:ln w="9525" cap="flat" cmpd="sng" algn="ctr">
            <a:solidFill>
              <a:srgbClr val="39A9DC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59" name="Graphic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9122" y="4774299"/>
            <a:ext cx="1550929" cy="1550929"/>
          </a:xfrm>
          <a:prstGeom prst="rect">
            <a:avLst/>
          </a:prstGeom>
        </p:spPr>
      </p:pic>
      <p:pic>
        <p:nvPicPr>
          <p:cNvPr id="4" name="Graphic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459" y="217438"/>
            <a:ext cx="835680" cy="835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6185" y="4922447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b="1" kern="0" dirty="0">
                <a:solidFill>
                  <a:srgbClr val="002052"/>
                </a:solidFill>
              </a:rPr>
              <a:t>Product Type</a:t>
            </a:r>
          </a:p>
        </p:txBody>
      </p:sp>
      <p:cxnSp>
        <p:nvCxnSpPr>
          <p:cNvPr id="40" name="Elbow Connector 28"/>
          <p:cNvCxnSpPr/>
          <p:nvPr/>
        </p:nvCxnSpPr>
        <p:spPr>
          <a:xfrm rot="16200000" flipH="1">
            <a:off x="3137153" y="4002321"/>
            <a:ext cx="2006566" cy="119500"/>
          </a:xfrm>
          <a:prstGeom prst="bentConnector2">
            <a:avLst/>
          </a:prstGeom>
          <a:noFill/>
          <a:ln w="9525" cap="flat" cmpd="sng" algn="ctr">
            <a:solidFill>
              <a:srgbClr val="39A9DC"/>
            </a:solidFill>
            <a:prstDash val="solid"/>
            <a:headEnd type="oval"/>
            <a:tailEnd type="oval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BlueNRG</a:t>
            </a:r>
            <a:r>
              <a:rPr lang="en-US" dirty="0"/>
              <a:t>-LP </a:t>
            </a:r>
            <a:r>
              <a:rPr lang="en-US" spc="4" dirty="0"/>
              <a:t>~ BlueNRG-345/355 SoC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t>8</a:t>
            </a:fld>
            <a:endParaRPr lang="fr-FR" dirty="0"/>
          </a:p>
        </p:txBody>
      </p:sp>
      <p:sp>
        <p:nvSpPr>
          <p:cNvPr id="5" name="object 6"/>
          <p:cNvSpPr txBox="1"/>
          <p:nvPr/>
        </p:nvSpPr>
        <p:spPr>
          <a:xfrm>
            <a:off x="7756786" y="1548537"/>
            <a:ext cx="4209073" cy="4697506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4737" rIns="0" bIns="0" rtlCol="0">
            <a:spAutoFit/>
          </a:bodyPr>
          <a:lstStyle/>
          <a:p>
            <a:pPr marL="236220" indent="-170180">
              <a:spcBef>
                <a:spcPts val="275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High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Throughput: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2Mbps Data</a:t>
            </a: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Rate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Distance Robustness: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Long-range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125kbps or</a:t>
            </a:r>
            <a:r>
              <a:rPr sz="1200" spc="-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500kbps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marR="164465" indent="-169545">
              <a:lnSpc>
                <a:spcPct val="104000"/>
              </a:lnSpc>
              <a:spcBef>
                <a:spcPts val="15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Advertisement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Extension: 255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bytes Advertising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data, 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Advertising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Data Set and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Periodic Advertising Sync</a:t>
            </a:r>
            <a:r>
              <a:rPr sz="1200" spc="62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Transfer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75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Robust Frequency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Hopping: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Channel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Selection Algorithm</a:t>
            </a:r>
            <a:r>
              <a:rPr sz="1200" spc="-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#2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5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GATT</a:t>
            </a:r>
            <a:r>
              <a:rPr sz="1200" spc="22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caching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ARM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Cortex-M0+,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64</a:t>
            </a:r>
            <a:r>
              <a:rPr sz="1200" spc="35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MHz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256-Kbyte Flash, </a:t>
            </a:r>
            <a:r>
              <a:rPr sz="12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32 </a:t>
            </a:r>
            <a:r>
              <a:rPr sz="1200" b="1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/ </a:t>
            </a:r>
            <a:r>
              <a:rPr sz="1200" b="1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64-KByte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SRAM,</a:t>
            </a:r>
            <a:r>
              <a:rPr sz="1200" spc="101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MPU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marR="158115" indent="-169545">
              <a:lnSpc>
                <a:spcPct val="104000"/>
              </a:lnSpc>
              <a:spcBef>
                <a:spcPts val="135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Extensive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peripheral set: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2 x SPI </a:t>
            </a:r>
            <a:r>
              <a:rPr sz="1200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/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I2S, 1x SPI, 2 x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I²C,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1 x  USART, 1 x UART, 6 x </a:t>
            </a:r>
            <a:r>
              <a:rPr sz="1200" spc="22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PWM,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1 x PDM, 1 x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12-bit </a:t>
            </a: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ADC</a:t>
            </a:r>
            <a:r>
              <a:rPr sz="1200" spc="26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SAR</a:t>
            </a:r>
            <a:r>
              <a:rPr lang="en-US"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[2x8 CH]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Analog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microphone </a:t>
            </a:r>
            <a:r>
              <a:rPr sz="1200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i/f with</a:t>
            </a:r>
            <a:r>
              <a:rPr sz="1200" spc="31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PGA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5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True </a:t>
            </a: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Random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Number Generator</a:t>
            </a:r>
            <a:r>
              <a:rPr sz="1200" spc="-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(RNG)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Hardware encryption </a:t>
            </a: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AES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128-bit security</a:t>
            </a:r>
            <a:r>
              <a:rPr sz="1200" spc="4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co-processor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8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22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HW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public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key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accelerator</a:t>
            </a:r>
            <a:r>
              <a:rPr sz="1200" spc="-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(PKA)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CRC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calculation</a:t>
            </a:r>
            <a:r>
              <a:rPr sz="120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unit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48-bit unique</a:t>
            </a:r>
            <a:r>
              <a:rPr sz="120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ID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9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Operating supply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voltage: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from 1.7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3.6</a:t>
            </a:r>
            <a:r>
              <a:rPr sz="1200" spc="-22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indent="-170180">
              <a:spcBef>
                <a:spcPts val="18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Operating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temperature: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from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-40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up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105</a:t>
            </a:r>
            <a:r>
              <a:rPr sz="120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‘C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36220" marR="337185" indent="-169545">
              <a:lnSpc>
                <a:spcPct val="102000"/>
              </a:lnSpc>
              <a:spcBef>
                <a:spcPts val="170"/>
              </a:spcBef>
              <a:buClr>
                <a:srgbClr val="1E487C"/>
              </a:buClr>
              <a:buSzPct val="121000"/>
              <a:buChar char="•"/>
              <a:tabLst>
                <a:tab pos="236220" algn="l"/>
                <a:tab pos="236855" algn="l"/>
              </a:tabLst>
            </a:pPr>
            <a:r>
              <a:rPr sz="12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Package </a:t>
            </a:r>
            <a:r>
              <a:rPr sz="12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available: </a:t>
            </a:r>
            <a:r>
              <a:rPr sz="110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QFN32 (20 GPIOs), QFN48 (32 GPIOs), 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WLCSP49 </a:t>
            </a:r>
            <a:r>
              <a:rPr sz="110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(26</a:t>
            </a:r>
            <a:r>
              <a:rPr sz="1100" spc="-62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GPIOs)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92589" y="1455256"/>
            <a:ext cx="2092950" cy="4848001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69476" rIns="0" bIns="0" rtlCol="0">
            <a:spAutoFit/>
          </a:bodyPr>
          <a:lstStyle/>
          <a:p>
            <a:pPr marL="133985">
              <a:spcBef>
                <a:spcPts val="545"/>
              </a:spcBef>
            </a:pPr>
            <a:r>
              <a:rPr sz="1100" b="1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Bluetooth </a:t>
            </a: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LE 5.</a:t>
            </a:r>
            <a:r>
              <a:rPr lang="en-US" altLang="zh-CN"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b="1" spc="4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certified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133985"/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Radio</a:t>
            </a:r>
            <a:r>
              <a:rPr sz="1100" b="1" spc="22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performances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59715" indent="-126365">
              <a:spcBef>
                <a:spcPts val="40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sz="11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RX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Sensitivity</a:t>
            </a:r>
            <a:r>
              <a:rPr sz="1100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level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303530" indent="-125730">
              <a:spcBef>
                <a:spcPts val="25"/>
              </a:spcBef>
              <a:buClr>
                <a:srgbClr val="1E487C"/>
              </a:buClr>
              <a:buSzPct val="122000"/>
              <a:buChar char="•"/>
              <a:tabLst>
                <a:tab pos="304165" algn="l"/>
              </a:tabLst>
            </a:pPr>
            <a:r>
              <a:rPr sz="105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-97dBm </a:t>
            </a:r>
            <a:r>
              <a:rPr sz="105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@</a:t>
            </a:r>
            <a:r>
              <a:rPr sz="1050" spc="-31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5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1Mbps</a:t>
            </a:r>
            <a:endParaRPr sz="1050" dirty="0">
              <a:latin typeface="Arial" panose="020B0604020202020204"/>
              <a:cs typeface="Arial" panose="020B0604020202020204"/>
            </a:endParaRPr>
          </a:p>
          <a:p>
            <a:pPr marL="303530" indent="-125730">
              <a:spcBef>
                <a:spcPts val="370"/>
              </a:spcBef>
              <a:buClr>
                <a:srgbClr val="1E487C"/>
              </a:buClr>
              <a:buSzPct val="122000"/>
              <a:buChar char="•"/>
              <a:tabLst>
                <a:tab pos="304165" algn="l"/>
              </a:tabLst>
            </a:pPr>
            <a:r>
              <a:rPr sz="105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-104 </a:t>
            </a:r>
            <a:r>
              <a:rPr sz="1050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dBm </a:t>
            </a:r>
            <a:r>
              <a:rPr sz="105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@</a:t>
            </a:r>
            <a:r>
              <a:rPr sz="1050" spc="-4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5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125bps</a:t>
            </a:r>
            <a:endParaRPr sz="1050" dirty="0">
              <a:latin typeface="Arial" panose="020B0604020202020204"/>
              <a:cs typeface="Arial" panose="020B0604020202020204"/>
            </a:endParaRPr>
          </a:p>
          <a:p>
            <a:pPr marL="259715" marR="193040" indent="-125730">
              <a:lnSpc>
                <a:spcPct val="104000"/>
              </a:lnSpc>
              <a:spcBef>
                <a:spcPts val="345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Up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+8 </a:t>
            </a:r>
            <a:r>
              <a:rPr sz="11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dBm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output</a:t>
            </a:r>
            <a:r>
              <a:rPr sz="1100" spc="-5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power  level.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59715" indent="-126365">
              <a:spcBef>
                <a:spcPts val="415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4.3 mA TX</a:t>
            </a:r>
            <a:r>
              <a:rPr sz="1100" spc="-26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current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59715" indent="-126365">
              <a:spcBef>
                <a:spcPts val="400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3.4 mA </a:t>
            </a:r>
            <a:r>
              <a:rPr sz="11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RX</a:t>
            </a:r>
            <a:r>
              <a:rPr sz="1100" spc="-31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current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>
              <a:spcBef>
                <a:spcPts val="25"/>
              </a:spcBef>
              <a:buChar char="•"/>
            </a:pPr>
            <a:endParaRPr sz="1200" dirty="0">
              <a:latin typeface="Arial" panose="020B0604020202020204"/>
              <a:cs typeface="Arial" panose="020B0604020202020204"/>
            </a:endParaRPr>
          </a:p>
          <a:p>
            <a:pPr marL="133985"/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Reduced </a:t>
            </a:r>
            <a:r>
              <a:rPr sz="1100" b="1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BOM</a:t>
            </a:r>
            <a:r>
              <a:rPr sz="1100" b="1" spc="22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59715" indent="-126365">
              <a:spcBef>
                <a:spcPts val="45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Integrated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Balun </a:t>
            </a:r>
            <a:r>
              <a:rPr sz="1100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10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Filter.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59715" indent="-126365">
              <a:spcBef>
                <a:spcPts val="410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Capacitor-less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32MHz</a:t>
            </a:r>
            <a:r>
              <a:rPr sz="1100" spc="26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crystal.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>
              <a:spcBef>
                <a:spcPts val="25"/>
              </a:spcBef>
              <a:buChar char="•"/>
            </a:pPr>
            <a:endParaRPr sz="1200" dirty="0">
              <a:latin typeface="Arial" panose="020B0604020202020204"/>
              <a:cs typeface="Arial" panose="020B0604020202020204"/>
            </a:endParaRPr>
          </a:p>
          <a:p>
            <a:pPr marL="133985"/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Advanced security</a:t>
            </a:r>
            <a:r>
              <a:rPr sz="1100" b="1" spc="18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set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59715" indent="-126365">
              <a:spcBef>
                <a:spcPts val="40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Flash read/write</a:t>
            </a:r>
            <a:r>
              <a:rPr sz="1100" spc="31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protection.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59715" indent="-126365">
              <a:spcBef>
                <a:spcPts val="45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Secure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bootloader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59715" indent="-126365">
              <a:spcBef>
                <a:spcPts val="45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sz="1100" spc="31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SWD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access can be</a:t>
            </a:r>
            <a:r>
              <a:rPr sz="1100" spc="-5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disabled</a:t>
            </a:r>
            <a:endParaRPr lang="en-US" altLang="zh-CN" sz="1100" spc="9" dirty="0">
              <a:solidFill>
                <a:srgbClr val="001F5F"/>
              </a:solidFill>
              <a:latin typeface="Arial" panose="020B0604020202020204"/>
              <a:cs typeface="Arial" panose="020B0604020202020204"/>
            </a:endParaRPr>
          </a:p>
          <a:p>
            <a:pPr marL="259715" indent="-126365">
              <a:spcBef>
                <a:spcPts val="45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endParaRPr lang="en-US" altLang="zh-CN" sz="1100" spc="9" dirty="0">
              <a:solidFill>
                <a:srgbClr val="001F5F"/>
              </a:solidFill>
              <a:latin typeface="Arial" panose="020B0604020202020204"/>
              <a:cs typeface="Arial" panose="020B0604020202020204"/>
            </a:endParaRPr>
          </a:p>
          <a:p>
            <a:pPr marL="133350">
              <a:spcBef>
                <a:spcPts val="45"/>
              </a:spcBef>
              <a:buClr>
                <a:srgbClr val="1E487C"/>
              </a:buClr>
              <a:buSzPct val="121000"/>
              <a:tabLst>
                <a:tab pos="259715" algn="l"/>
              </a:tabLst>
            </a:pPr>
            <a:r>
              <a:rPr lang="en-US" altLang="zh-CN"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Other </a:t>
            </a:r>
          </a:p>
          <a:p>
            <a:pPr marL="259715" indent="-126365">
              <a:spcBef>
                <a:spcPts val="40"/>
              </a:spcBef>
              <a:buClr>
                <a:srgbClr val="1E487C"/>
              </a:buClr>
              <a:buSzPct val="121000"/>
              <a:buChar char="•"/>
              <a:tabLst>
                <a:tab pos="259715" algn="l"/>
              </a:tabLst>
            </a:pPr>
            <a:r>
              <a:rPr lang="en-US" altLang="zh-CN"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Multiple Connection(128 links)</a:t>
            </a:r>
            <a:br>
              <a:rPr lang="en-US" altLang="zh-CN" sz="1000" dirty="0"/>
            </a:br>
            <a:endParaRPr lang="en-US" altLang="zh-CN" sz="900" spc="9" dirty="0">
              <a:solidFill>
                <a:srgbClr val="001F5F"/>
              </a:solidFill>
              <a:latin typeface="Arial" panose="020B0604020202020204"/>
              <a:cs typeface="Arial" panose="020B0604020202020204"/>
            </a:endParaRPr>
          </a:p>
          <a:p>
            <a:pPr marL="133350">
              <a:spcBef>
                <a:spcPts val="45"/>
              </a:spcBef>
              <a:buClr>
                <a:srgbClr val="1E487C"/>
              </a:buClr>
              <a:buSzPct val="121000"/>
              <a:tabLst>
                <a:tab pos="259715" algn="l"/>
              </a:tabLst>
            </a:pPr>
            <a:endParaRPr lang="en-US" altLang="zh-CN" sz="840" spc="9" dirty="0">
              <a:solidFill>
                <a:srgbClr val="001F5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705431" y="1165369"/>
            <a:ext cx="2067266" cy="274954"/>
          </a:xfrm>
          <a:prstGeom prst="rect">
            <a:avLst/>
          </a:prstGeom>
          <a:solidFill>
            <a:srgbClr val="001F51"/>
          </a:solidFill>
        </p:spPr>
        <p:txBody>
          <a:bodyPr vert="horz" wrap="square" lIns="0" tIns="50426" rIns="0" bIns="0" rtlCol="0">
            <a:spAutoFit/>
          </a:bodyPr>
          <a:lstStyle/>
          <a:p>
            <a:pPr marL="315595">
              <a:spcBef>
                <a:spcPts val="395"/>
              </a:spcBef>
            </a:pPr>
            <a:r>
              <a:rPr sz="1455" spc="-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Key</a:t>
            </a:r>
            <a:r>
              <a:rPr sz="1455" spc="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5" spc="-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Highlights</a:t>
            </a:r>
            <a:endParaRPr sz="145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7756786" y="1208327"/>
            <a:ext cx="4209073" cy="276085"/>
          </a:xfrm>
          <a:prstGeom prst="rect">
            <a:avLst/>
          </a:prstGeom>
          <a:solidFill>
            <a:srgbClr val="001F51"/>
          </a:solidFill>
        </p:spPr>
        <p:txBody>
          <a:bodyPr vert="horz" wrap="square" lIns="0" tIns="51546" rIns="0" bIns="0" rtlCol="0">
            <a:spAutoFit/>
          </a:bodyPr>
          <a:lstStyle/>
          <a:p>
            <a:pPr marL="920750">
              <a:spcBef>
                <a:spcPts val="405"/>
              </a:spcBef>
            </a:pPr>
            <a:r>
              <a:rPr sz="1455" spc="-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Device</a:t>
            </a:r>
            <a:r>
              <a:rPr sz="1455" spc="-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information</a:t>
            </a:r>
            <a:endParaRPr sz="145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2975538" y="1181629"/>
            <a:ext cx="4629557" cy="276085"/>
          </a:xfrm>
          <a:prstGeom prst="rect">
            <a:avLst/>
          </a:prstGeom>
          <a:solidFill>
            <a:srgbClr val="001F51"/>
          </a:solidFill>
        </p:spPr>
        <p:txBody>
          <a:bodyPr vert="horz" wrap="square" lIns="0" tIns="51546" rIns="0" bIns="0" rtlCol="0">
            <a:spAutoFit/>
          </a:bodyPr>
          <a:lstStyle/>
          <a:p>
            <a:pPr marL="1111885">
              <a:spcBef>
                <a:spcPts val="405"/>
              </a:spcBef>
            </a:pPr>
            <a:r>
              <a:rPr sz="1455" spc="-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Block</a:t>
            </a:r>
            <a:r>
              <a:rPr sz="1455" spc="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5" spc="-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Diagram</a:t>
            </a:r>
            <a:endParaRPr sz="145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1"/>
          <p:cNvSpPr/>
          <p:nvPr/>
        </p:nvSpPr>
        <p:spPr>
          <a:xfrm>
            <a:off x="575213" y="236866"/>
            <a:ext cx="739311" cy="73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1" name="object 12"/>
          <p:cNvSpPr/>
          <p:nvPr/>
        </p:nvSpPr>
        <p:spPr>
          <a:xfrm>
            <a:off x="2773749" y="1455256"/>
            <a:ext cx="4831347" cy="40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2" name="object 13"/>
          <p:cNvSpPr txBox="1"/>
          <p:nvPr/>
        </p:nvSpPr>
        <p:spPr>
          <a:xfrm>
            <a:off x="2975539" y="5548871"/>
            <a:ext cx="4629556" cy="273257"/>
          </a:xfrm>
          <a:prstGeom prst="rect">
            <a:avLst/>
          </a:prstGeom>
          <a:solidFill>
            <a:srgbClr val="001F51"/>
          </a:solidFill>
        </p:spPr>
        <p:txBody>
          <a:bodyPr vert="horz" wrap="square" lIns="0" tIns="48745" rIns="0" bIns="0" rtlCol="0">
            <a:spAutoFit/>
          </a:bodyPr>
          <a:lstStyle/>
          <a:p>
            <a:pPr marL="852170">
              <a:spcBef>
                <a:spcPts val="385"/>
              </a:spcBef>
            </a:pPr>
            <a:r>
              <a:rPr sz="1455" b="1" spc="-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ORDERING</a:t>
            </a:r>
            <a:r>
              <a:rPr sz="1455" b="1" spc="13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5" b="1" spc="-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CODES</a:t>
            </a:r>
            <a:endParaRPr sz="145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2975538" y="5836876"/>
            <a:ext cx="4629555" cy="622682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13740" rIns="0" bIns="0" rtlCol="0">
            <a:spAutoFit/>
          </a:bodyPr>
          <a:lstStyle/>
          <a:p>
            <a:pPr marL="222885" indent="-125730">
              <a:spcBef>
                <a:spcPts val="895"/>
              </a:spcBef>
              <a:buSzPct val="121000"/>
              <a:buFont typeface="Arial" panose="020B0604020202020204"/>
              <a:buChar char="•"/>
              <a:tabLst>
                <a:tab pos="223520" algn="l"/>
              </a:tabLst>
            </a:pP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BlueNRG-345AC </a:t>
            </a:r>
            <a:r>
              <a:rPr sz="1100" b="1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/ </a:t>
            </a: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BlueNRG-355AC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-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Package</a:t>
            </a:r>
            <a:r>
              <a:rPr sz="1100" spc="7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QFN32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22885" indent="-125730">
              <a:spcBef>
                <a:spcPts val="45"/>
              </a:spcBef>
              <a:buSzPct val="121000"/>
              <a:buFont typeface="Arial" panose="020B0604020202020204"/>
              <a:buChar char="•"/>
              <a:tabLst>
                <a:tab pos="223520" algn="l"/>
              </a:tabLst>
            </a:pP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BlueNRG-345MC </a:t>
            </a:r>
            <a:r>
              <a:rPr sz="1100" b="1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/ </a:t>
            </a: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BlueNRG-355MC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-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Package</a:t>
            </a:r>
            <a:r>
              <a:rPr sz="1100" spc="4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QFN48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22885" indent="-125730">
              <a:spcBef>
                <a:spcPts val="40"/>
              </a:spcBef>
              <a:buSzPct val="121000"/>
              <a:buFont typeface="Arial" panose="020B0604020202020204"/>
              <a:buChar char="•"/>
              <a:tabLst>
                <a:tab pos="223520" algn="l"/>
              </a:tabLst>
            </a:pP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BlueNRG-345VC </a:t>
            </a:r>
            <a:r>
              <a:rPr sz="1100" b="1" spc="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/ </a:t>
            </a:r>
            <a:r>
              <a:rPr sz="1100" b="1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BlueNRG-355VC </a:t>
            </a:r>
            <a:r>
              <a:rPr sz="1100" spc="9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- </a:t>
            </a:r>
            <a:r>
              <a:rPr sz="1100" spc="1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Package</a:t>
            </a:r>
            <a:r>
              <a:rPr sz="1100" spc="53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26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WLCSP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zh-CN" altLang="en-US" dirty="0"/>
              <a:t>准备开发环境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ᝇᝂᝄ"/>
  <p:tag name="RANDOM" val="20"/>
  <p:tag name="CLINAME" val="ᝩគ᝗ក᝵ជជ᝽᝺᝽᝹᝸!ᝧᝨ᜴᝗ឃគ᝺᝽᝸᝹គឈ᝽᝵ក!ᝩគ᝗ក᝵ជជ᝽᝺᝽᝹᝸"/>
  <p:tag name="DATETIME" val="ᝅᝃᝅᝈᝃᝆᝄᝆᝄ᜴᜴ᝅᝈᝎᝅᝋ᜴᜼᝛ᝡᝨ᜿ᝅᝎᝄ᜽!ᝅᝃᝆᝄᝃᝆᝄᝆᝄ᜴᜴ᝅᝊᝎᝇᝄ᜴᜼᝛ᝡᝨ᜿ᝅᝎᝄ᜽!ᝅᝃᝆᝄᝃᝆᝄᝆᝄ᜴᜴ᝅᝊᝎᝇᝇ᜴᜼᝛ᝡᝨ᜿ᝅᝎᝄ᜽"/>
  <p:tag name="DONEBY" val="ᝧᝨᝰឈ᝵ញ᝺ឃញឆដ!ᝧᝨᝰឈ᝵ញ᝺ឃញឆដ!ᝧᝨᝰឈ᝵ញ᝺ឃញឆដ"/>
  <p:tag name="IPADDRESS" val="᝛ᝢ᝖᝗ᝫᝠᝅᝍᝈᝄ!᝛ᝢ᝖᝗ᝫᝠᝅᝍᝈᝄ!᝛ᝢ᝖᝗ᝫᝠᝅᝍᝈᝄ"/>
  <p:tag name="CHECKSUM" val="ᝈᝇᝆᝆ!ᝈᝉᝇᝋ!ᝈᝇᝅᝍ"/>
</p:tagLst>
</file>

<file path=ppt/theme/theme1.xml><?xml version="1.0" encoding="utf-8"?>
<a:theme xmlns:a="http://schemas.openxmlformats.org/drawingml/2006/main" name="ST PowerPoint Template 16x9">
  <a:themeElements>
    <a:clrScheme name="STMicroelectronics 2020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03234B"/>
      </a:hlink>
      <a:folHlink>
        <a:srgbClr val="03234B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3546</Words>
  <Application>Microsoft Office PowerPoint</Application>
  <PresentationFormat>Widescreen</PresentationFormat>
  <Paragraphs>444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Arial Narrow</vt:lpstr>
      <vt:lpstr>Calibri</vt:lpstr>
      <vt:lpstr>Lucida Console</vt:lpstr>
      <vt:lpstr>ST PowerPoint Template 16x9</vt:lpstr>
      <vt:lpstr>BlueNRG-系列 介绍</vt:lpstr>
      <vt:lpstr>1. 路演</vt:lpstr>
      <vt:lpstr>BlueNRG产品系列</vt:lpstr>
      <vt:lpstr>BlueNRG-2N</vt:lpstr>
      <vt:lpstr>!!! BlueNRG-LP !!!</vt:lpstr>
      <vt:lpstr>BLUENRG-LP</vt:lpstr>
      <vt:lpstr>BlueNRG-LP芯片型号命名规则</vt:lpstr>
      <vt:lpstr>BlueNRG-LP ~ BlueNRG-345/355 SoC</vt:lpstr>
      <vt:lpstr>2. 准备开发环境</vt:lpstr>
      <vt:lpstr>资料主页</vt:lpstr>
      <vt:lpstr>BlueNRG-LP 需要下载安装的软件</vt:lpstr>
      <vt:lpstr>安装后SDK的路径与资料索引</vt:lpstr>
      <vt:lpstr>Index资料索引</vt:lpstr>
      <vt:lpstr>认识评估BlueNRG-LP的评估板</vt:lpstr>
      <vt:lpstr>BlueNRG-1/2 主要需要安装的软件与评估工具</vt:lpstr>
      <vt:lpstr>在IAR中添加LP设备类型</vt:lpstr>
      <vt:lpstr>在KEIL中添加LP设备类型</vt:lpstr>
      <vt:lpstr>确认USB-CMSISDAP软件版本</vt:lpstr>
      <vt:lpstr>升级USB-CMSISDAP软件版本</vt:lpstr>
      <vt:lpstr>3. 开始设计</vt:lpstr>
      <vt:lpstr>BlueNRG-LP 系列硬件设计</vt:lpstr>
      <vt:lpstr>BlueNRG-1/2 系列硬件设计</vt:lpstr>
      <vt:lpstr>硬件测试</vt:lpstr>
      <vt:lpstr>DTM 工程之间的关系</vt:lpstr>
      <vt:lpstr>软件调试技巧</vt:lpstr>
      <vt:lpstr>API查找与使用</vt:lpstr>
      <vt:lpstr>BLE Stack API</vt:lpstr>
      <vt:lpstr>SDK stack events</vt:lpstr>
      <vt:lpstr>协议栈状态相关的宏定义</vt:lpstr>
      <vt:lpstr>BlueNRG-x 睡眠模式</vt:lpstr>
      <vt:lpstr>BlueNRG-x 睡眠模式</vt:lpstr>
      <vt:lpstr>4. 工具介绍</vt:lpstr>
      <vt:lpstr>蓝牙相关的配置向导工具</vt:lpstr>
      <vt:lpstr>BlueNRG GUI</vt:lpstr>
      <vt:lpstr>BlueNRG GUI: BLE scripts</vt:lpstr>
      <vt:lpstr>BlueNRG-X Flasher Utility</vt:lpstr>
      <vt:lpstr>BlueNRG-LP Navigator</vt:lpstr>
      <vt:lpstr>5. 蓝牙5.0</vt:lpstr>
      <vt:lpstr>BLE Specification 5.0</vt:lpstr>
      <vt:lpstr>不同的新 PHY</vt:lpstr>
      <vt:lpstr>扩展广播</vt:lpstr>
      <vt:lpstr>链式扩展广播</vt:lpstr>
      <vt:lpstr>广播集 </vt:lpstr>
      <vt:lpstr>6. 其他提示</vt:lpstr>
      <vt:lpstr>Design considerations</vt:lpstr>
      <vt:lpstr>IO 保持能力</vt:lpstr>
      <vt:lpstr>能够唤醒的IO口</vt:lpstr>
      <vt:lpstr>不同硬件参数配置</vt:lpstr>
      <vt:lpstr>提高鲁棒性</vt:lpstr>
      <vt:lpstr>BlueNRG-BLE demos</vt:lpstr>
      <vt:lpstr>BLE 带OS的例子: Free RTOS</vt:lpstr>
      <vt:lpstr>调节适配高速HSE旁电容</vt:lpstr>
      <vt:lpstr>链路预算与距离理论值</vt:lpstr>
      <vt:lpstr>Eeworld BBS </vt:lpstr>
      <vt:lpstr>OTA and Other app source code link </vt:lpstr>
      <vt:lpstr>后续总结的资料索引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 Performance Related Test For SMART MI</dc:title>
  <dc:creator>Helon CHEN</dc:creator>
  <cp:lastModifiedBy>邝 云刚</cp:lastModifiedBy>
  <cp:revision>409</cp:revision>
  <dcterms:created xsi:type="dcterms:W3CDTF">2020-05-06T09:05:00Z</dcterms:created>
  <dcterms:modified xsi:type="dcterms:W3CDTF">2021-04-07T15:53:39Z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